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sldIdLst>
    <p:sldId id="268" r:id="rId2"/>
    <p:sldId id="257" r:id="rId3"/>
    <p:sldId id="269" r:id="rId4"/>
    <p:sldId id="258" r:id="rId5"/>
    <p:sldId id="270" r:id="rId6"/>
    <p:sldId id="259" r:id="rId7"/>
    <p:sldId id="271" r:id="rId8"/>
    <p:sldId id="260" r:id="rId9"/>
    <p:sldId id="272" r:id="rId10"/>
    <p:sldId id="262" r:id="rId11"/>
    <p:sldId id="263" r:id="rId12"/>
    <p:sldId id="273" r:id="rId13"/>
    <p:sldId id="274" r:id="rId14"/>
    <p:sldId id="264" r:id="rId15"/>
    <p:sldId id="275" r:id="rId16"/>
    <p:sldId id="276" r:id="rId17"/>
    <p:sldId id="277" r:id="rId18"/>
    <p:sldId id="278" r:id="rId19"/>
    <p:sldId id="288" r:id="rId20"/>
    <p:sldId id="279" r:id="rId21"/>
    <p:sldId id="267" r:id="rId22"/>
    <p:sldId id="280" r:id="rId23"/>
    <p:sldId id="281" r:id="rId24"/>
    <p:sldId id="286" r:id="rId25"/>
    <p:sldId id="282" r:id="rId26"/>
    <p:sldId id="283" r:id="rId27"/>
    <p:sldId id="284" r:id="rId28"/>
    <p:sldId id="266" r:id="rId29"/>
    <p:sldId id="287"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2" autoAdjust="0"/>
  </p:normalViewPr>
  <p:slideViewPr>
    <p:cSldViewPr>
      <p:cViewPr varScale="1">
        <p:scale>
          <a:sx n="70" d="100"/>
          <a:sy n="70" d="100"/>
        </p:scale>
        <p:origin x="-4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5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DD6FD5D7-AE1C-491E-BD26-4CF952CE9CDC}" type="datetimeFigureOut">
              <a:rPr lang="en-US"/>
              <a:pPr>
                <a:defRPr/>
              </a:pPr>
              <a:t>5/4/2012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CAEF1AA0-6DA5-4C96-B114-53BCDA5C4C3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D928FC-C2F8-470E-A85F-5DCDBC685662}" type="slidenum">
              <a:rPr lang="en-US" smtClean="0">
                <a:latin typeface="Arial" charset="0"/>
              </a:rPr>
              <a:pPr/>
              <a:t>1</a:t>
            </a:fld>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022185-5E0C-4A02-A7DA-93F17F6BDAD8}"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215268-C22B-425F-932F-BD3C43D73CB3}"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88D71D-837F-46BA-8041-18E190F2D02B}"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3F3AF7-3BA4-4858-9A48-997A1BD62717}"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8EC7B7-7E07-46B6-AE99-D7AD578785ED}"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26008C-7B2D-4A06-8219-3B75F8B2A24F}"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DBDA3E-177F-4EA2-BD85-32FECAEECD41}"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0B04CC-E5DA-4483-BAFD-D2C8BEFE480E}"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0897FA-5DFF-424D-BFBD-958D06115F0B}"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92C6BC-1967-424F-93A1-8A9EC063BB39}" type="slidenum">
              <a:rPr lang="en-US" smtClean="0">
                <a:latin typeface="Arial" charset="0"/>
              </a:rPr>
              <a:pPr/>
              <a:t>20</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6BE04D-1C86-4666-8B16-B39EBE23D4AA}"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90ED8A-AE9A-4C40-BB06-BE240E012FB7}" type="slidenum">
              <a:rPr lang="en-US" smtClean="0">
                <a:latin typeface="Arial" charset="0"/>
              </a:rPr>
              <a:pPr/>
              <a:t>21</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E97BFC-B7AF-4A82-8780-BD1F36BBF54C}" type="slidenum">
              <a:rPr lang="en-US" smtClean="0">
                <a:latin typeface="Arial" charset="0"/>
              </a:rPr>
              <a:pPr/>
              <a:t>22</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EC96BE-78CD-47C9-B13F-0045216C5DC7}" type="slidenum">
              <a:rPr lang="en-US" smtClean="0">
                <a:latin typeface="Arial" charset="0"/>
              </a:rPr>
              <a:pPr/>
              <a:t>23</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5F5DBE-8F2F-4EF5-A52F-F741497D9553}" type="slidenum">
              <a:rPr lang="en-US" smtClean="0">
                <a:latin typeface="Arial" charset="0"/>
              </a:rPr>
              <a:pPr/>
              <a:t>25</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22EABF-B48B-49BB-8765-9F5C8EBAB804}" type="slidenum">
              <a:rPr lang="en-US" smtClean="0">
                <a:latin typeface="Arial" charset="0"/>
              </a:rPr>
              <a:pPr/>
              <a:t>26</a:t>
            </a:fld>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35FC27-392D-46D0-9EBB-1550F426AA0F}" type="slidenum">
              <a:rPr lang="en-US" smtClean="0">
                <a:latin typeface="Arial" charset="0"/>
              </a:rPr>
              <a:pPr/>
              <a:t>27</a:t>
            </a:fld>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6330A0-8738-49ED-96FA-8ABF727D6F62}" type="slidenum">
              <a:rPr lang="en-US" smtClean="0">
                <a:latin typeface="Arial" charset="0"/>
              </a:rPr>
              <a:pPr/>
              <a:t>28</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106F98-B2A2-4DCB-9E29-D8EBEFBE6C98}"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57A717-EB86-4711-A820-463E09BB019D}"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7BDBB4-BBEB-478D-A103-E2C46EA41FB9}"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ECCEBA-1D99-4464-8C3A-D275F151C8E9}"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65772E-BD1A-461E-A898-8B47A932899B}"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C135EA-FB93-4B73-8838-B7C6FE3B685D}"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D84138-92A0-4EC2-A23A-89B9C8E0150E}"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274FC0C6-0722-456A-B20D-1ED37C2711EA}" type="datetimeFigureOut">
              <a:rPr lang="en-US"/>
              <a:pPr>
                <a:defRPr/>
              </a:pPr>
              <a:t>5/4/2012</a:t>
            </a:fld>
            <a:endParaRPr lang="en-US" dirty="0"/>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27CBB5EE-6AD1-4550-B763-B38561F4A58D}"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C6CA0A7-E1D8-4C31-A636-57252E63C358}" type="datetimeFigureOut">
              <a:rPr lang="en-US"/>
              <a:pPr>
                <a:defRPr/>
              </a:pPr>
              <a:t>5/4/2012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0159F8D-396D-4B04-94BC-B312822EEA98}"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CD0AE09-845B-47CE-877E-0D2DB49EC2BD}" type="datetimeFigureOut">
              <a:rPr lang="en-US"/>
              <a:pPr>
                <a:defRPr/>
              </a:pPr>
              <a:t>5/4/2012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6B15D49-7EB7-4E8D-AB48-F5576B21F1DD}"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1E486E2-FE21-4219-B2BC-B2CBA6E48D0B}" type="datetimeFigureOut">
              <a:rPr lang="en-US"/>
              <a:pPr>
                <a:defRPr/>
              </a:pPr>
              <a:t>5/4/2012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3C40026-CA9C-429D-847A-049CCAA1589C}"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F4508B28-5BD0-4DD6-A5D3-4CAECD4EC7BF}" type="datetimeFigureOut">
              <a:rPr lang="en-US"/>
              <a:pPr>
                <a:defRPr/>
              </a:pPr>
              <a:t>5/4/2012</a:t>
            </a:fld>
            <a:endParaRPr lang="en-US" dirty="0"/>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C115BC05-CC3E-4921-9F61-274A0060FB69}"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6EABC7B-2A45-476F-8F70-7258BD3DAD66}" type="datetimeFigureOut">
              <a:rPr lang="en-US"/>
              <a:pPr>
                <a:defRPr/>
              </a:pPr>
              <a:t>5/4/2012</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F6E0B91-CBC2-4E67-BFCB-C3EB288DB1CC}"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42433FF8-7887-4D0A-99F6-61032C2460F9}" type="datetimeFigureOut">
              <a:rPr lang="en-US"/>
              <a:pPr>
                <a:defRPr/>
              </a:pPr>
              <a:t>5/4/2012</a:t>
            </a:fld>
            <a:endParaRPr lang="en-US" dirty="0"/>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6F45DB50-33C0-4B96-935C-E2CA3B8DC637}"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CD898E3-9188-4A30-A584-E51F50C10F44}" type="datetimeFigureOut">
              <a:rPr lang="en-US"/>
              <a:pPr>
                <a:defRPr/>
              </a:pPr>
              <a:t>5/4/2012</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58554EA-6D17-46C0-A5D7-5D90E37C8F22}"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5F001CA1-3BD4-48F5-B535-65AF8C6B7527}" type="datetimeFigureOut">
              <a:rPr lang="en-US"/>
              <a:pPr>
                <a:defRPr/>
              </a:pPr>
              <a:t>5/4/2012</a:t>
            </a:fld>
            <a:endParaRPr lang="en-US" dirty="0"/>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D70C1F0F-0C37-40B1-903A-355C75669092}"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0A0C926-E990-47AE-8D54-81A8DD6ED46D}" type="datetimeFigureOut">
              <a:rPr lang="en-US"/>
              <a:pPr>
                <a:defRPr/>
              </a:pPr>
              <a:t>5/4/2012</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2FF3056-1F35-4B7D-AE0C-4561E2CBAA7A}"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964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54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964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54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964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5466"/>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FF3745A4-B43D-468D-B770-DC957B7DA54A}" type="datetimeFigureOut">
              <a:rPr lang="en-US"/>
              <a:pPr>
                <a:defRPr/>
              </a:pPr>
              <a:t>5/4/2012</a:t>
            </a:fld>
            <a:endParaRPr lang="en-US" dirty="0"/>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318893AD-B85C-4F1C-9397-A51FC446874A}"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fld id="{7B19F8C3-F732-494B-A271-5B9F9601F518}" type="datetimeFigureOut">
              <a:rPr lang="en-US"/>
              <a:pPr>
                <a:defRPr/>
              </a:pPr>
              <a:t>5/4/2012</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2E1FD5EE-B19C-4598-9BB2-D511B2184B6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18" r:id="rId1"/>
    <p:sldLayoutId id="2147483713" r:id="rId2"/>
    <p:sldLayoutId id="2147483719" r:id="rId3"/>
    <p:sldLayoutId id="2147483720" r:id="rId4"/>
    <p:sldLayoutId id="2147483721" r:id="rId5"/>
    <p:sldLayoutId id="2147483714" r:id="rId6"/>
    <p:sldLayoutId id="2147483722" r:id="rId7"/>
    <p:sldLayoutId id="2147483715" r:id="rId8"/>
    <p:sldLayoutId id="2147483723" r:id="rId9"/>
    <p:sldLayoutId id="2147483716" r:id="rId10"/>
    <p:sldLayoutId id="2147483717" r:id="rId11"/>
  </p:sldLayoutIdLst>
  <p:transition>
    <p:random/>
  </p:transition>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Documents%20and%20Settings\jrzemien\Desktop\Videos\Cold%20WAR\The_Secret_Tapes_and_Nixon_s_Resignation.as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C:\Documents%20and%20Settings\jrzemien\Desktop\Videos\Cold%20WAR\The_Name_Game__Identifying_Deep_Throat.as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ideo" Target="file:///C:\Documents%20and%20Settings\jrzemien\Desktop\Videos\Cold%20WAR\The_Legacy__Watergate_s_Place_in_History.as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62000" y="358775"/>
            <a:ext cx="7772400" cy="1470025"/>
          </a:xfrm>
        </p:spPr>
        <p:txBody>
          <a:bodyPr/>
          <a:lstStyle/>
          <a:p>
            <a:pPr eaLnBrk="1" fontAlgn="auto" hangingPunct="1">
              <a:spcAft>
                <a:spcPts val="0"/>
              </a:spcAft>
              <a:defRPr/>
            </a:pPr>
            <a:r>
              <a:rPr lang="en-US" sz="7200" smtClean="0">
                <a:solidFill>
                  <a:schemeClr val="tx2">
                    <a:satMod val="200000"/>
                  </a:schemeClr>
                </a:solidFill>
                <a:latin typeface="Impact" pitchFamily="34" charset="0"/>
              </a:rPr>
              <a:t>Watergate</a:t>
            </a:r>
          </a:p>
        </p:txBody>
      </p:sp>
      <p:sp>
        <p:nvSpPr>
          <p:cNvPr id="8195" name="Rectangle 3"/>
          <p:cNvSpPr>
            <a:spLocks noGrp="1" noChangeArrowheads="1"/>
          </p:cNvSpPr>
          <p:nvPr>
            <p:ph type="subTitle" idx="1"/>
          </p:nvPr>
        </p:nvSpPr>
        <p:spPr>
          <a:xfrm>
            <a:off x="685800" y="2895600"/>
            <a:ext cx="7696200" cy="2590800"/>
          </a:xfrm>
        </p:spPr>
        <p:txBody>
          <a:bodyPr/>
          <a:lstStyle/>
          <a:p>
            <a:pPr eaLnBrk="1" hangingPunct="1">
              <a:spcBef>
                <a:spcPct val="0"/>
              </a:spcBef>
            </a:pPr>
            <a:r>
              <a:rPr lang="en-US" sz="4000" smtClean="0"/>
              <a:t>The history of Watergate </a:t>
            </a:r>
            <a:br>
              <a:rPr lang="en-US" sz="4000" smtClean="0"/>
            </a:br>
            <a:r>
              <a:rPr lang="en-US" sz="4000" smtClean="0"/>
              <a:t>and how two journalists </a:t>
            </a:r>
            <a:br>
              <a:rPr lang="en-US" sz="4000" smtClean="0"/>
            </a:br>
            <a:r>
              <a:rPr lang="en-US" sz="4000" smtClean="0"/>
              <a:t>brought down a </a:t>
            </a:r>
            <a:br>
              <a:rPr lang="en-US" sz="4000" smtClean="0"/>
            </a:br>
            <a:r>
              <a:rPr lang="en-US" sz="4000" smtClean="0"/>
              <a:t>presidency</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1447800"/>
            <a:ext cx="8382000" cy="5029200"/>
          </a:xfrm>
        </p:spPr>
        <p:txBody>
          <a:bodyPr/>
          <a:lstStyle/>
          <a:p>
            <a:pPr eaLnBrk="1" fontAlgn="auto" hangingPunct="1">
              <a:spcAft>
                <a:spcPts val="0"/>
              </a:spcAft>
              <a:defRPr/>
            </a:pPr>
            <a:r>
              <a:rPr lang="en-US" sz="3600" smtClean="0">
                <a:solidFill>
                  <a:schemeClr val="tx2">
                    <a:satMod val="200000"/>
                  </a:schemeClr>
                </a:solidFill>
              </a:rPr>
              <a:t>When the Watergate burglary happened, </a:t>
            </a:r>
            <a:r>
              <a:rPr lang="en-US" sz="3600" i="1" smtClean="0">
                <a:solidFill>
                  <a:schemeClr val="tx2">
                    <a:satMod val="200000"/>
                  </a:schemeClr>
                </a:solidFill>
              </a:rPr>
              <a:t>The Washington Post</a:t>
            </a:r>
            <a:r>
              <a:rPr lang="en-US" sz="3600" smtClean="0">
                <a:solidFill>
                  <a:schemeClr val="tx2">
                    <a:satMod val="200000"/>
                  </a:schemeClr>
                </a:solidFill>
              </a:rPr>
              <a:t> ran the story on Page One.</a:t>
            </a:r>
            <a:br>
              <a:rPr lang="en-US" sz="3600" smtClean="0">
                <a:solidFill>
                  <a:schemeClr val="tx2">
                    <a:satMod val="200000"/>
                  </a:schemeClr>
                </a:solidFill>
              </a:rPr>
            </a:br>
            <a:r>
              <a:rPr lang="en-US" sz="3600" smtClean="0">
                <a:solidFill>
                  <a:schemeClr val="tx2">
                    <a:satMod val="200000"/>
                  </a:schemeClr>
                </a:solidFill>
              </a:rPr>
              <a:t/>
            </a:r>
            <a:br>
              <a:rPr lang="en-US" sz="3600" smtClean="0">
                <a:solidFill>
                  <a:schemeClr val="tx2">
                    <a:satMod val="200000"/>
                  </a:schemeClr>
                </a:solidFill>
              </a:rPr>
            </a:br>
            <a:r>
              <a:rPr lang="en-US" sz="3600" i="1" smtClean="0">
                <a:solidFill>
                  <a:schemeClr val="tx2">
                    <a:satMod val="200000"/>
                  </a:schemeClr>
                </a:solidFill>
              </a:rPr>
              <a:t>The New York Times</a:t>
            </a:r>
            <a:r>
              <a:rPr lang="en-US" sz="3600" smtClean="0">
                <a:solidFill>
                  <a:schemeClr val="tx2">
                    <a:satMod val="200000"/>
                  </a:schemeClr>
                </a:solidFill>
              </a:rPr>
              <a:t> ran it on Page 28.</a:t>
            </a:r>
            <a:br>
              <a:rPr lang="en-US" sz="3600" smtClean="0">
                <a:solidFill>
                  <a:schemeClr val="tx2">
                    <a:satMod val="200000"/>
                  </a:schemeClr>
                </a:solidFill>
              </a:rPr>
            </a:br>
            <a:r>
              <a:rPr lang="en-US" sz="3600" smtClean="0">
                <a:solidFill>
                  <a:schemeClr val="tx2">
                    <a:satMod val="200000"/>
                  </a:schemeClr>
                </a:solidFill>
              </a:rPr>
              <a:t/>
            </a:r>
            <a:br>
              <a:rPr lang="en-US" sz="3600" smtClean="0">
                <a:solidFill>
                  <a:schemeClr val="tx2">
                    <a:satMod val="200000"/>
                  </a:schemeClr>
                </a:solidFill>
              </a:rPr>
            </a:br>
            <a:r>
              <a:rPr lang="en-US" sz="3600" smtClean="0">
                <a:solidFill>
                  <a:schemeClr val="tx2">
                    <a:satMod val="200000"/>
                  </a:schemeClr>
                </a:solidFill>
              </a:rPr>
              <a:t>No one took the story seriously except the </a:t>
            </a:r>
            <a:r>
              <a:rPr lang="en-US" sz="3600" i="1" smtClean="0">
                <a:solidFill>
                  <a:schemeClr val="tx2">
                    <a:satMod val="200000"/>
                  </a:schemeClr>
                </a:solidFill>
              </a:rPr>
              <a:t>Post</a:t>
            </a:r>
            <a:r>
              <a:rPr lang="en-US" sz="3600" smtClean="0">
                <a:solidFill>
                  <a:schemeClr val="tx2">
                    <a:satMod val="200000"/>
                  </a:schemeClr>
                </a:solidFill>
              </a:rPr>
              <a:t>.</a:t>
            </a:r>
          </a:p>
        </p:txBody>
      </p:sp>
      <p:sp>
        <p:nvSpPr>
          <p:cNvPr id="8196"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defRPr/>
            </a:pPr>
            <a:r>
              <a:rPr lang="en-US" sz="4400">
                <a:solidFill>
                  <a:schemeClr val="tx2"/>
                </a:solidFill>
                <a:effectLst>
                  <a:outerShdw blurRad="38100" dist="38100" dir="2700000" algn="tl">
                    <a:srgbClr val="C0C0C0"/>
                  </a:outerShdw>
                </a:effectLst>
                <a:latin typeface="Arial" pitchFamily="34" charset="0"/>
              </a:rPr>
              <a:t>Initial Coverage</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752600"/>
            <a:ext cx="8229600" cy="4572000"/>
          </a:xfrm>
        </p:spPr>
        <p:txBody>
          <a:bodyPr/>
          <a:lstStyle/>
          <a:p>
            <a:pPr eaLnBrk="1" fontAlgn="auto" hangingPunct="1">
              <a:spcAft>
                <a:spcPts val="0"/>
              </a:spcAft>
              <a:defRPr/>
            </a:pPr>
            <a:r>
              <a:rPr lang="en-US" sz="3600" smtClean="0">
                <a:solidFill>
                  <a:schemeClr val="tx2">
                    <a:satMod val="200000"/>
                  </a:schemeClr>
                </a:solidFill>
              </a:rPr>
              <a:t>The day after the break in, Woodward had worked on the story from nine in the morning until eight at night. </a:t>
            </a:r>
            <a:br>
              <a:rPr lang="en-US" sz="3600" smtClean="0">
                <a:solidFill>
                  <a:schemeClr val="tx2">
                    <a:satMod val="200000"/>
                  </a:schemeClr>
                </a:solidFill>
              </a:rPr>
            </a:br>
            <a:r>
              <a:rPr lang="en-US" sz="3600" smtClean="0">
                <a:solidFill>
                  <a:schemeClr val="tx2">
                    <a:satMod val="200000"/>
                  </a:schemeClr>
                </a:solidFill>
              </a:rPr>
              <a:t/>
            </a:r>
            <a:br>
              <a:rPr lang="en-US" sz="3600" smtClean="0">
                <a:solidFill>
                  <a:schemeClr val="tx2">
                    <a:satMod val="200000"/>
                  </a:schemeClr>
                </a:solidFill>
              </a:rPr>
            </a:br>
            <a:r>
              <a:rPr lang="en-US" sz="3600" smtClean="0">
                <a:solidFill>
                  <a:schemeClr val="tx2">
                    <a:satMod val="200000"/>
                  </a:schemeClr>
                </a:solidFill>
              </a:rPr>
              <a:t>Woodward wrote a small story about a former CIA agent being arrested in connection with the burglary.</a:t>
            </a:r>
            <a:br>
              <a:rPr lang="en-US" sz="3600" smtClean="0">
                <a:solidFill>
                  <a:schemeClr val="tx2">
                    <a:satMod val="200000"/>
                  </a:schemeClr>
                </a:solidFill>
              </a:rPr>
            </a:br>
            <a:endParaRPr lang="en-US" sz="3600" smtClean="0">
              <a:solidFill>
                <a:schemeClr val="tx2">
                  <a:satMod val="200000"/>
                </a:schemeClr>
              </a:solidFill>
            </a:endParaRPr>
          </a:p>
        </p:txBody>
      </p:sp>
      <p:sp>
        <p:nvSpPr>
          <p:cNvPr id="9220"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defRPr/>
            </a:pPr>
            <a:r>
              <a:rPr lang="en-US" sz="4400">
                <a:solidFill>
                  <a:schemeClr val="tx2"/>
                </a:solidFill>
                <a:effectLst>
                  <a:outerShdw blurRad="38100" dist="38100" dir="2700000" algn="tl">
                    <a:srgbClr val="C0C0C0"/>
                  </a:outerShdw>
                </a:effectLst>
                <a:latin typeface="Arial" pitchFamily="34" charset="0"/>
              </a:rPr>
              <a:t>Initial Coverage</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Listening to Answers</a:t>
            </a:r>
          </a:p>
        </p:txBody>
      </p:sp>
      <p:sp>
        <p:nvSpPr>
          <p:cNvPr id="19459" name="Rectangle 2"/>
          <p:cNvSpPr>
            <a:spLocks noGrp="1" noChangeArrowheads="1"/>
          </p:cNvSpPr>
          <p:nvPr>
            <p:ph idx="1"/>
          </p:nvPr>
        </p:nvSpPr>
        <p:spPr>
          <a:xfrm>
            <a:off x="685800" y="1828800"/>
            <a:ext cx="6629400" cy="4648200"/>
          </a:xfrm>
        </p:spPr>
        <p:txBody>
          <a:bodyPr/>
          <a:lstStyle/>
          <a:p>
            <a:pPr eaLnBrk="1" hangingPunct="1">
              <a:buFontTx/>
              <a:buNone/>
            </a:pPr>
            <a:r>
              <a:rPr lang="en-US" smtClean="0"/>
              <a:t>As part of the story, he called the U.S. Attorney General to ask him if he knew anything about the burglary.</a:t>
            </a:r>
          </a:p>
          <a:p>
            <a:pPr eaLnBrk="1" hangingPunct="1">
              <a:buFontTx/>
              <a:buNone/>
            </a:pPr>
            <a:r>
              <a:rPr lang="en-US" smtClean="0"/>
              <a:t>He was told, “The burglars were not operating for us or with our consent.”</a:t>
            </a:r>
          </a:p>
          <a:p>
            <a:pPr eaLnBrk="1" hangingPunct="1">
              <a:buFontTx/>
              <a:buNone/>
            </a:pPr>
            <a:r>
              <a:rPr lang="en-US" smtClean="0"/>
              <a:t>Woodward hadn’t even asked that question.</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Amount of Research</a:t>
            </a:r>
          </a:p>
        </p:txBody>
      </p:sp>
      <p:sp>
        <p:nvSpPr>
          <p:cNvPr id="20483" name="Rectangle 3"/>
          <p:cNvSpPr>
            <a:spLocks noGrp="1" noChangeArrowheads="1"/>
          </p:cNvSpPr>
          <p:nvPr>
            <p:ph idx="1"/>
          </p:nvPr>
        </p:nvSpPr>
        <p:spPr/>
        <p:txBody>
          <a:bodyPr/>
          <a:lstStyle/>
          <a:p>
            <a:pPr eaLnBrk="1" hangingPunct="1"/>
            <a:r>
              <a:rPr lang="en-US" smtClean="0"/>
              <a:t>Because Woodward was suspicious that the burglary was really a cover-up for something else, he began investigating the story.</a:t>
            </a:r>
          </a:p>
          <a:p>
            <a:pPr eaLnBrk="1" hangingPunct="1"/>
            <a:r>
              <a:rPr lang="en-US" smtClean="0"/>
              <a:t>Woodward realized that he needed someone to do the writing while he did the calling.</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90600"/>
            <a:ext cx="8077200" cy="3657600"/>
          </a:xfrm>
        </p:spPr>
        <p:txBody>
          <a:bodyPr/>
          <a:lstStyle/>
          <a:p>
            <a:pPr eaLnBrk="1" fontAlgn="auto" hangingPunct="1">
              <a:spcAft>
                <a:spcPts val="0"/>
              </a:spcAft>
              <a:defRPr/>
            </a:pPr>
            <a:r>
              <a:rPr lang="en-US" sz="3200" smtClean="0">
                <a:solidFill>
                  <a:schemeClr val="tx2">
                    <a:satMod val="200000"/>
                  </a:schemeClr>
                </a:solidFill>
              </a:rPr>
              <a:t> Woodward found out that Bernstein was also interested in finding out what had happened. </a:t>
            </a:r>
            <a:br>
              <a:rPr lang="en-US" sz="3200" smtClean="0">
                <a:solidFill>
                  <a:schemeClr val="tx2">
                    <a:satMod val="200000"/>
                  </a:schemeClr>
                </a:solidFill>
              </a:rPr>
            </a:br>
            <a:r>
              <a:rPr lang="en-US" sz="3200" smtClean="0">
                <a:solidFill>
                  <a:schemeClr val="tx2">
                    <a:satMod val="200000"/>
                  </a:schemeClr>
                </a:solidFill>
              </a:rPr>
              <a:t>He ended up asking Bernstein to help him work on the story. </a:t>
            </a:r>
          </a:p>
        </p:txBody>
      </p:sp>
      <p:sp>
        <p:nvSpPr>
          <p:cNvPr id="10245" name="Rectangle 5"/>
          <p:cNvSpPr>
            <a:spLocks noChangeArrowheads="1"/>
          </p:cNvSpPr>
          <p:nvPr/>
        </p:nvSpPr>
        <p:spPr bwMode="auto">
          <a:xfrm>
            <a:off x="609600" y="0"/>
            <a:ext cx="7772400" cy="1143000"/>
          </a:xfrm>
          <a:prstGeom prst="rect">
            <a:avLst/>
          </a:prstGeom>
          <a:noFill/>
          <a:ln w="12700">
            <a:noFill/>
            <a:miter lim="800000"/>
            <a:headEnd/>
            <a:tailEnd/>
          </a:ln>
          <a:effectLst/>
        </p:spPr>
        <p:txBody>
          <a:bodyPr lIns="90488" tIns="44450" rIns="90488" bIns="44450" anchor="ctr"/>
          <a:lstStyle/>
          <a:p>
            <a:pPr algn="ctr">
              <a:defRPr/>
            </a:pPr>
            <a:r>
              <a:rPr lang="en-US" sz="4400" dirty="0">
                <a:solidFill>
                  <a:schemeClr val="tx2"/>
                </a:solidFill>
                <a:effectLst>
                  <a:outerShdw blurRad="38100" dist="38100" dir="2700000" algn="tl">
                    <a:srgbClr val="C0C0C0"/>
                  </a:outerShdw>
                </a:effectLst>
                <a:latin typeface="Arial" pitchFamily="34" charset="0"/>
              </a:rPr>
              <a:t>Amount of Research</a:t>
            </a:r>
          </a:p>
        </p:txBody>
      </p:sp>
      <p:pic>
        <p:nvPicPr>
          <p:cNvPr id="10246" name="Picture 6" descr="bernstein_woodward_ap_bild"/>
          <p:cNvPicPr>
            <a:picLocks noChangeAspect="1" noChangeArrowheads="1"/>
          </p:cNvPicPr>
          <p:nvPr/>
        </p:nvPicPr>
        <p:blipFill>
          <a:blip r:embed="rId3" cstate="print"/>
          <a:srcRect/>
          <a:stretch>
            <a:fillRect/>
          </a:stretch>
        </p:blipFill>
        <p:spPr bwMode="auto">
          <a:xfrm>
            <a:off x="5410200" y="3657600"/>
            <a:ext cx="3333750" cy="2647950"/>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sp>
        <p:nvSpPr>
          <p:cNvPr id="21509" name="Text Box 7"/>
          <p:cNvSpPr txBox="1">
            <a:spLocks noChangeArrowheads="1"/>
          </p:cNvSpPr>
          <p:nvPr/>
        </p:nvSpPr>
        <p:spPr bwMode="auto">
          <a:xfrm>
            <a:off x="685800" y="4035425"/>
            <a:ext cx="4495800" cy="2041525"/>
          </a:xfrm>
          <a:prstGeom prst="rect">
            <a:avLst/>
          </a:prstGeom>
          <a:noFill/>
          <a:ln w="12700">
            <a:noFill/>
            <a:miter lim="800000"/>
            <a:headEnd/>
            <a:tailEnd/>
          </a:ln>
        </p:spPr>
        <p:txBody>
          <a:bodyPr>
            <a:spAutoFit/>
          </a:bodyPr>
          <a:lstStyle/>
          <a:p>
            <a:pPr>
              <a:spcBef>
                <a:spcPct val="50000"/>
              </a:spcBef>
            </a:pPr>
            <a:r>
              <a:rPr lang="en-US" sz="3200">
                <a:solidFill>
                  <a:schemeClr val="tx2"/>
                </a:solidFill>
              </a:rPr>
              <a:t>He and Bernstein asked their editors if they could work only on this one story.</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Sept. 15, 1972</a:t>
            </a:r>
          </a:p>
        </p:txBody>
      </p:sp>
      <p:sp>
        <p:nvSpPr>
          <p:cNvPr id="22531" name="Rectangle 3"/>
          <p:cNvSpPr>
            <a:spLocks noGrp="1" noChangeArrowheads="1"/>
          </p:cNvSpPr>
          <p:nvPr>
            <p:ph idx="1"/>
          </p:nvPr>
        </p:nvSpPr>
        <p:spPr/>
        <p:txBody>
          <a:bodyPr/>
          <a:lstStyle/>
          <a:p>
            <a:pPr eaLnBrk="1" hangingPunct="1">
              <a:lnSpc>
                <a:spcPct val="90000"/>
              </a:lnSpc>
            </a:pPr>
            <a:r>
              <a:rPr lang="en-US" smtClean="0"/>
              <a:t>The five Watergate burglars, plus two members of the White House staff, are found guilty of planning and taking part in the break-in.</a:t>
            </a:r>
          </a:p>
          <a:p>
            <a:pPr eaLnBrk="1" hangingPunct="1">
              <a:lnSpc>
                <a:spcPct val="90000"/>
              </a:lnSpc>
            </a:pPr>
            <a:r>
              <a:rPr lang="en-US" smtClean="0"/>
              <a:t>In addition to taking files, the men had tried to “bug” the Democratic National Headquarters.</a:t>
            </a:r>
          </a:p>
          <a:p>
            <a:pPr eaLnBrk="1" hangingPunct="1">
              <a:lnSpc>
                <a:spcPct val="90000"/>
              </a:lnSpc>
            </a:pPr>
            <a:r>
              <a:rPr lang="en-US" smtClean="0"/>
              <a:t>Since two of the men had direct ties to the White House, Woodward and Bernstein tried to find out more.</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457200"/>
            <a:ext cx="7772400" cy="1143000"/>
          </a:xfrm>
        </p:spPr>
        <p:txBody>
          <a:bodyPr/>
          <a:lstStyle/>
          <a:p>
            <a:pPr eaLnBrk="1" fontAlgn="auto" hangingPunct="1">
              <a:spcAft>
                <a:spcPts val="0"/>
              </a:spcAft>
              <a:defRPr/>
            </a:pPr>
            <a:r>
              <a:rPr lang="en-US" smtClean="0">
                <a:solidFill>
                  <a:schemeClr val="tx2">
                    <a:satMod val="200000"/>
                  </a:schemeClr>
                </a:solidFill>
              </a:rPr>
              <a:t>Over the next few months… </a:t>
            </a:r>
          </a:p>
        </p:txBody>
      </p:sp>
      <p:sp>
        <p:nvSpPr>
          <p:cNvPr id="23555" name="Rectangle 3"/>
          <p:cNvSpPr>
            <a:spLocks noGrp="1" noChangeArrowheads="1"/>
          </p:cNvSpPr>
          <p:nvPr>
            <p:ph idx="1"/>
          </p:nvPr>
        </p:nvSpPr>
        <p:spPr>
          <a:xfrm>
            <a:off x="381000" y="1676400"/>
            <a:ext cx="8382000" cy="4953000"/>
          </a:xfrm>
        </p:spPr>
        <p:txBody>
          <a:bodyPr/>
          <a:lstStyle/>
          <a:p>
            <a:pPr eaLnBrk="1" hangingPunct="1"/>
            <a:r>
              <a:rPr lang="en-US" sz="2800" smtClean="0"/>
              <a:t>Woodward and Bernstein were able to prove that not only was the White House staff involved in the Watergate break-in, but other things as well.</a:t>
            </a:r>
          </a:p>
          <a:p>
            <a:pPr eaLnBrk="1" hangingPunct="1"/>
            <a:r>
              <a:rPr lang="en-US" sz="2800" smtClean="0"/>
              <a:t>The U.S. Attorney General, John Mitchell, controlled a secret fund for President Nixon to provide money for the break-in and other shady activities.</a:t>
            </a:r>
          </a:p>
          <a:p>
            <a:pPr eaLnBrk="1" hangingPunct="1">
              <a:spcBef>
                <a:spcPct val="0"/>
              </a:spcBef>
            </a:pPr>
            <a:r>
              <a:rPr lang="en-US" sz="2800" smtClean="0"/>
              <a:t>Some people who worked</a:t>
            </a:r>
          </a:p>
          <a:p>
            <a:pPr eaLnBrk="1" hangingPunct="1">
              <a:spcBef>
                <a:spcPct val="0"/>
              </a:spcBef>
              <a:buFontTx/>
              <a:buNone/>
            </a:pPr>
            <a:r>
              <a:rPr lang="en-US" sz="2800" smtClean="0"/>
              <a:t>   for Nixon had been </a:t>
            </a:r>
          </a:p>
          <a:p>
            <a:pPr eaLnBrk="1" hangingPunct="1">
              <a:spcBef>
                <a:spcPct val="0"/>
              </a:spcBef>
              <a:buFontTx/>
              <a:buNone/>
            </a:pPr>
            <a:r>
              <a:rPr lang="en-US" sz="2800" smtClean="0"/>
              <a:t>   threatened with their lives.</a:t>
            </a:r>
          </a:p>
        </p:txBody>
      </p:sp>
      <p:pic>
        <p:nvPicPr>
          <p:cNvPr id="23556" name="Picture 4" descr="woodward and bernstein"/>
          <p:cNvPicPr>
            <a:picLocks noChangeAspect="1" noChangeArrowheads="1"/>
          </p:cNvPicPr>
          <p:nvPr/>
        </p:nvPicPr>
        <p:blipFill>
          <a:blip r:embed="rId3" cstate="print"/>
          <a:srcRect/>
          <a:stretch>
            <a:fillRect/>
          </a:stretch>
        </p:blipFill>
        <p:spPr bwMode="auto">
          <a:xfrm>
            <a:off x="5410200" y="4425950"/>
            <a:ext cx="3429000" cy="20510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457200" y="1676400"/>
            <a:ext cx="8382000" cy="5486400"/>
          </a:xfrm>
        </p:spPr>
        <p:txBody>
          <a:bodyPr/>
          <a:lstStyle/>
          <a:p>
            <a:pPr marL="0" indent="0" eaLnBrk="1" hangingPunct="1"/>
            <a:r>
              <a:rPr lang="en-US" smtClean="0"/>
              <a:t>Woodward and Bernstein worked for months to uncover the entire story of Watergate.</a:t>
            </a:r>
          </a:p>
          <a:p>
            <a:pPr marL="0" indent="0" eaLnBrk="1" hangingPunct="1"/>
            <a:r>
              <a:rPr lang="en-US" smtClean="0"/>
              <a:t>The publication of their stories caused the U.S. Senate to investigate President Richard Nixon.</a:t>
            </a:r>
          </a:p>
          <a:p>
            <a:pPr marL="0" indent="0" eaLnBrk="1" hangingPunct="1"/>
            <a:r>
              <a:rPr lang="en-US" smtClean="0"/>
              <a:t>Nixon chose to resign as president once the truth came out.</a:t>
            </a:r>
          </a:p>
          <a:p>
            <a:pPr marL="0" indent="0" eaLnBrk="1" hangingPunct="1"/>
            <a:r>
              <a:rPr lang="en-US" smtClean="0"/>
              <a:t>Most people in the U.S. said they didn’t trust the president, let alone the government.</a:t>
            </a:r>
          </a:p>
        </p:txBody>
      </p:sp>
      <p:sp>
        <p:nvSpPr>
          <p:cNvPr id="27651" name="Rectangle 3"/>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defRPr/>
            </a:pPr>
            <a:r>
              <a:rPr lang="en-US" sz="4400">
                <a:solidFill>
                  <a:schemeClr val="tx2"/>
                </a:solidFill>
                <a:effectLst>
                  <a:outerShdw blurRad="38100" dist="38100" dir="2700000" algn="tl">
                    <a:srgbClr val="C0C0C0"/>
                  </a:outerShdw>
                </a:effectLst>
                <a:latin typeface="Arial" pitchFamily="34" charset="0"/>
              </a:rPr>
              <a:t>The After-Math</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So What???</a:t>
            </a:r>
          </a:p>
        </p:txBody>
      </p:sp>
      <p:sp>
        <p:nvSpPr>
          <p:cNvPr id="25603" name="Rectangle 3"/>
          <p:cNvSpPr>
            <a:spLocks noGrp="1" noChangeArrowheads="1"/>
          </p:cNvSpPr>
          <p:nvPr>
            <p:ph idx="1"/>
          </p:nvPr>
        </p:nvSpPr>
        <p:spPr/>
        <p:txBody>
          <a:bodyPr/>
          <a:lstStyle/>
          <a:p>
            <a:pPr eaLnBrk="1" hangingPunct="1">
              <a:lnSpc>
                <a:spcPct val="90000"/>
              </a:lnSpc>
            </a:pPr>
            <a:r>
              <a:rPr lang="en-US" smtClean="0"/>
              <a:t>It wasn’t the break-in that was so</a:t>
            </a:r>
          </a:p>
          <a:p>
            <a:pPr eaLnBrk="1" hangingPunct="1">
              <a:lnSpc>
                <a:spcPct val="90000"/>
              </a:lnSpc>
              <a:buFontTx/>
              <a:buNone/>
            </a:pPr>
            <a:r>
              <a:rPr lang="en-US" smtClean="0"/>
              <a:t>    bad. It was the cover-up of the </a:t>
            </a:r>
          </a:p>
          <a:p>
            <a:pPr eaLnBrk="1" hangingPunct="1">
              <a:lnSpc>
                <a:spcPct val="90000"/>
              </a:lnSpc>
              <a:buFontTx/>
              <a:buNone/>
            </a:pPr>
            <a:r>
              <a:rPr lang="en-US" smtClean="0"/>
              <a:t>   break-in.</a:t>
            </a:r>
          </a:p>
          <a:p>
            <a:pPr eaLnBrk="1" hangingPunct="1">
              <a:lnSpc>
                <a:spcPct val="90000"/>
              </a:lnSpc>
            </a:pPr>
            <a:r>
              <a:rPr lang="en-US" smtClean="0"/>
              <a:t>President Nixon went to great lengths to make sure he was not connected to the break-in, when he had actually ordered it.</a:t>
            </a:r>
          </a:p>
          <a:p>
            <a:pPr eaLnBrk="1" hangingPunct="1">
              <a:lnSpc>
                <a:spcPct val="90000"/>
              </a:lnSpc>
            </a:pPr>
            <a:r>
              <a:rPr lang="en-US" smtClean="0"/>
              <a:t>This called into question the integrity and honesty of the president himself.</a:t>
            </a:r>
          </a:p>
        </p:txBody>
      </p:sp>
      <p:pic>
        <p:nvPicPr>
          <p:cNvPr id="25604" name="Picture 4" descr="j0196546"/>
          <p:cNvPicPr>
            <a:picLocks noChangeAspect="1" noChangeArrowheads="1"/>
          </p:cNvPicPr>
          <p:nvPr/>
        </p:nvPicPr>
        <p:blipFill>
          <a:blip r:embed="rId3" cstate="print"/>
          <a:srcRect/>
          <a:stretch>
            <a:fillRect/>
          </a:stretch>
        </p:blipFill>
        <p:spPr bwMode="auto">
          <a:xfrm>
            <a:off x="7162800" y="1828800"/>
            <a:ext cx="1801813" cy="170338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4" name="The_Secret_Tapes_and_Nixon_s_Resignation.asf">
            <a:hlinkClick r:id="" action="ppaction://media"/>
          </p:cNvPr>
          <p:cNvPicPr>
            <a:picLocks noGrp="1" noRot="1" noChangeAspect="1"/>
          </p:cNvPicPr>
          <p:nvPr>
            <p:ph idx="1"/>
            <a:videoFile r:link="rId1"/>
          </p:nvPr>
        </p:nvPicPr>
        <p:blipFill>
          <a:blip r:embed="rId3" cstate="print"/>
          <a:srcRect/>
          <a:stretch>
            <a:fillRect/>
          </a:stretch>
        </p:blipFill>
        <p:spPr>
          <a:xfrm>
            <a:off x="533400" y="228600"/>
            <a:ext cx="8493125" cy="5791200"/>
          </a:xfr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540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History</a:t>
            </a:r>
          </a:p>
        </p:txBody>
      </p:sp>
      <p:sp>
        <p:nvSpPr>
          <p:cNvPr id="9219" name="Rectangle 3"/>
          <p:cNvSpPr>
            <a:spLocks noGrp="1" noChangeArrowheads="1"/>
          </p:cNvSpPr>
          <p:nvPr>
            <p:ph idx="1"/>
          </p:nvPr>
        </p:nvSpPr>
        <p:spPr>
          <a:xfrm>
            <a:off x="381000" y="2133600"/>
            <a:ext cx="6705600" cy="4724400"/>
          </a:xfrm>
        </p:spPr>
        <p:txBody>
          <a:bodyPr/>
          <a:lstStyle/>
          <a:p>
            <a:pPr eaLnBrk="1" hangingPunct="1">
              <a:buFontTx/>
              <a:buNone/>
            </a:pPr>
            <a:r>
              <a:rPr lang="en-US" sz="4400" smtClean="0"/>
              <a:t>In June of 1972, five men were arrested in a burglary at the Watergate Apartments in Washington, D.C.</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609600"/>
            <a:ext cx="7391400" cy="1143000"/>
          </a:xfrm>
        </p:spPr>
        <p:txBody>
          <a:bodyPr/>
          <a:lstStyle/>
          <a:p>
            <a:pPr eaLnBrk="1" fontAlgn="auto" hangingPunct="1">
              <a:spcAft>
                <a:spcPts val="0"/>
              </a:spcAft>
              <a:defRPr/>
            </a:pPr>
            <a:r>
              <a:rPr lang="en-US" smtClean="0">
                <a:solidFill>
                  <a:schemeClr val="tx2">
                    <a:satMod val="200000"/>
                  </a:schemeClr>
                </a:solidFill>
              </a:rPr>
              <a:t>Where did they get the information?</a:t>
            </a:r>
          </a:p>
        </p:txBody>
      </p:sp>
      <p:sp>
        <p:nvSpPr>
          <p:cNvPr id="27651" name="Rectangle 3"/>
          <p:cNvSpPr>
            <a:spLocks noGrp="1" noChangeArrowheads="1"/>
          </p:cNvSpPr>
          <p:nvPr>
            <p:ph idx="1"/>
          </p:nvPr>
        </p:nvSpPr>
        <p:spPr>
          <a:xfrm>
            <a:off x="990600" y="2133600"/>
            <a:ext cx="7772400" cy="4572000"/>
          </a:xfrm>
        </p:spPr>
        <p:txBody>
          <a:bodyPr/>
          <a:lstStyle/>
          <a:p>
            <a:pPr eaLnBrk="1" hangingPunct="1">
              <a:lnSpc>
                <a:spcPct val="90000"/>
              </a:lnSpc>
            </a:pPr>
            <a:r>
              <a:rPr lang="en-US" smtClean="0"/>
              <a:t>Woodward and Bernstein had many sources, some unnamed, but their most famous source was called “Deep Throat.” </a:t>
            </a:r>
          </a:p>
          <a:p>
            <a:pPr eaLnBrk="1" hangingPunct="1">
              <a:lnSpc>
                <a:spcPct val="90000"/>
              </a:lnSpc>
            </a:pPr>
            <a:r>
              <a:rPr lang="en-US" smtClean="0"/>
              <a:t>This was a secret source that had inside information about the president and the Watergate break-in.</a:t>
            </a:r>
          </a:p>
          <a:p>
            <a:pPr eaLnBrk="1" hangingPunct="1">
              <a:lnSpc>
                <a:spcPct val="90000"/>
              </a:lnSpc>
            </a:pPr>
            <a:r>
              <a:rPr lang="en-US" smtClean="0"/>
              <a:t>They never revealed the man’s name.</a:t>
            </a:r>
          </a:p>
        </p:txBody>
      </p:sp>
      <p:pic>
        <p:nvPicPr>
          <p:cNvPr id="27652" name="Picture 4" descr="BD00028_"/>
          <p:cNvPicPr>
            <a:picLocks noChangeAspect="1" noChangeArrowheads="1"/>
          </p:cNvPicPr>
          <p:nvPr/>
        </p:nvPicPr>
        <p:blipFill>
          <a:blip r:embed="rId3" cstate="print"/>
          <a:srcRect/>
          <a:stretch>
            <a:fillRect/>
          </a:stretch>
        </p:blipFill>
        <p:spPr bwMode="auto">
          <a:xfrm>
            <a:off x="7543800" y="685800"/>
            <a:ext cx="862013" cy="8445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1600200"/>
            <a:ext cx="7391400" cy="3352800"/>
          </a:xfrm>
        </p:spPr>
        <p:txBody>
          <a:bodyPr/>
          <a:lstStyle/>
          <a:p>
            <a:pPr eaLnBrk="1" fontAlgn="auto" hangingPunct="1">
              <a:spcAft>
                <a:spcPts val="0"/>
              </a:spcAft>
              <a:defRPr/>
            </a:pPr>
            <a:r>
              <a:rPr lang="en-US" smtClean="0">
                <a:solidFill>
                  <a:schemeClr val="tx2">
                    <a:satMod val="200000"/>
                  </a:schemeClr>
                </a:solidFill>
              </a:rPr>
              <a:t>His identity was one of the </a:t>
            </a:r>
            <a:br>
              <a:rPr lang="en-US" smtClean="0">
                <a:solidFill>
                  <a:schemeClr val="tx2">
                    <a:satMod val="200000"/>
                  </a:schemeClr>
                </a:solidFill>
              </a:rPr>
            </a:br>
            <a:r>
              <a:rPr lang="en-US" smtClean="0">
                <a:solidFill>
                  <a:schemeClr val="tx2">
                    <a:satMod val="200000"/>
                  </a:schemeClr>
                </a:solidFill>
              </a:rPr>
              <a:t>longest running journalism </a:t>
            </a:r>
            <a:br>
              <a:rPr lang="en-US" smtClean="0">
                <a:solidFill>
                  <a:schemeClr val="tx2">
                    <a:satMod val="200000"/>
                  </a:schemeClr>
                </a:solidFill>
              </a:rPr>
            </a:br>
            <a:r>
              <a:rPr lang="en-US" smtClean="0">
                <a:solidFill>
                  <a:schemeClr val="tx2">
                    <a:satMod val="200000"/>
                  </a:schemeClr>
                </a:solidFill>
              </a:rPr>
              <a:t>secrets.</a:t>
            </a:r>
          </a:p>
        </p:txBody>
      </p:sp>
      <p:sp>
        <p:nvSpPr>
          <p:cNvPr id="14340"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defRPr/>
            </a:pPr>
            <a:r>
              <a:rPr lang="en-US" sz="4400">
                <a:solidFill>
                  <a:schemeClr val="tx2"/>
                </a:solidFill>
                <a:effectLst>
                  <a:outerShdw blurRad="38100" dist="38100" dir="2700000" algn="tl">
                    <a:srgbClr val="C0C0C0"/>
                  </a:outerShdw>
                </a:effectLst>
                <a:latin typeface="Arial" pitchFamily="34" charset="0"/>
              </a:rPr>
              <a:t>Deep Throat</a:t>
            </a:r>
          </a:p>
        </p:txBody>
      </p:sp>
      <p:pic>
        <p:nvPicPr>
          <p:cNvPr id="28676" name="Picture 6" descr="question%20mark"/>
          <p:cNvPicPr>
            <a:picLocks noChangeAspect="1" noChangeArrowheads="1"/>
          </p:cNvPicPr>
          <p:nvPr/>
        </p:nvPicPr>
        <p:blipFill>
          <a:blip r:embed="rId3" cstate="print"/>
          <a:srcRect/>
          <a:stretch>
            <a:fillRect/>
          </a:stretch>
        </p:blipFill>
        <p:spPr bwMode="auto">
          <a:xfrm>
            <a:off x="6442075" y="3581400"/>
            <a:ext cx="2243138" cy="2817813"/>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One of the biggest secrets </a:t>
            </a:r>
            <a:br>
              <a:rPr lang="en-US" smtClean="0">
                <a:solidFill>
                  <a:schemeClr val="tx2">
                    <a:satMod val="200000"/>
                  </a:schemeClr>
                </a:solidFill>
              </a:rPr>
            </a:br>
            <a:r>
              <a:rPr lang="en-US" smtClean="0">
                <a:solidFill>
                  <a:schemeClr val="tx2">
                    <a:satMod val="200000"/>
                  </a:schemeClr>
                </a:solidFill>
              </a:rPr>
              <a:t>in journalism history</a:t>
            </a:r>
          </a:p>
        </p:txBody>
      </p:sp>
      <p:sp>
        <p:nvSpPr>
          <p:cNvPr id="29699" name="Rectangle 3"/>
          <p:cNvSpPr>
            <a:spLocks noGrp="1" noChangeArrowheads="1"/>
          </p:cNvSpPr>
          <p:nvPr>
            <p:ph idx="1"/>
          </p:nvPr>
        </p:nvSpPr>
        <p:spPr>
          <a:xfrm>
            <a:off x="914400" y="2057400"/>
            <a:ext cx="7772400" cy="4572000"/>
          </a:xfrm>
        </p:spPr>
        <p:txBody>
          <a:bodyPr/>
          <a:lstStyle/>
          <a:p>
            <a:pPr eaLnBrk="1" hangingPunct="1"/>
            <a:r>
              <a:rPr lang="en-US" sz="4000" smtClean="0"/>
              <a:t>Only three people knew Deep Throat’s identity: Woodward, Bernstein and their editor, Ben Bradlee.</a:t>
            </a: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When will we know who Deep Throat is?</a:t>
            </a:r>
          </a:p>
        </p:txBody>
      </p:sp>
      <p:sp>
        <p:nvSpPr>
          <p:cNvPr id="30723" name="Rectangle 3"/>
          <p:cNvSpPr>
            <a:spLocks noGrp="1" noChangeArrowheads="1"/>
          </p:cNvSpPr>
          <p:nvPr>
            <p:ph idx="1"/>
          </p:nvPr>
        </p:nvSpPr>
        <p:spPr/>
        <p:txBody>
          <a:bodyPr/>
          <a:lstStyle/>
          <a:p>
            <a:pPr eaLnBrk="1" hangingPunct="1"/>
            <a:r>
              <a:rPr lang="en-US" sz="3600" smtClean="0"/>
              <a:t>Many people guessed who Deep Throat was, but Woodward and Bernstein said they wouldn’t reveal the man’s name until after Deep Throat dies.</a:t>
            </a:r>
          </a:p>
          <a:p>
            <a:pPr eaLnBrk="1" hangingPunct="1"/>
            <a:r>
              <a:rPr lang="en-US" sz="3600" smtClean="0"/>
              <a:t>He hasn’t died.</a:t>
            </a: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a:p>
        </p:txBody>
      </p:sp>
      <p:pic>
        <p:nvPicPr>
          <p:cNvPr id="4" name="The_Name_Game__Identifying_Deep_Throat.asf">
            <a:hlinkClick r:id="" action="ppaction://media"/>
          </p:cNvPr>
          <p:cNvPicPr>
            <a:picLocks noGrp="1" noRot="1" noChangeAspect="1"/>
          </p:cNvPicPr>
          <p:nvPr>
            <p:ph idx="1"/>
            <a:videoFile r:link="rId1"/>
          </p:nvPr>
        </p:nvPicPr>
        <p:blipFill>
          <a:blip r:embed="rId3" cstate="print"/>
          <a:srcRect/>
          <a:stretch>
            <a:fillRect/>
          </a:stretch>
        </p:blipFill>
        <p:spPr>
          <a:xfrm>
            <a:off x="457200" y="381000"/>
            <a:ext cx="8605838" cy="5867400"/>
          </a:xfr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6638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09600"/>
            <a:ext cx="5334000" cy="1143000"/>
          </a:xfrm>
        </p:spPr>
        <p:txBody>
          <a:bodyPr/>
          <a:lstStyle/>
          <a:p>
            <a:pPr eaLnBrk="1" fontAlgn="auto" hangingPunct="1">
              <a:spcAft>
                <a:spcPts val="0"/>
              </a:spcAft>
              <a:defRPr/>
            </a:pPr>
            <a:r>
              <a:rPr lang="en-US" smtClean="0">
                <a:solidFill>
                  <a:schemeClr val="tx2">
                    <a:satMod val="200000"/>
                  </a:schemeClr>
                </a:solidFill>
              </a:rPr>
              <a:t>Mark Felt</a:t>
            </a:r>
          </a:p>
        </p:txBody>
      </p:sp>
      <p:sp>
        <p:nvSpPr>
          <p:cNvPr id="32771" name="Rectangle 3"/>
          <p:cNvSpPr>
            <a:spLocks noGrp="1" noChangeArrowheads="1"/>
          </p:cNvSpPr>
          <p:nvPr>
            <p:ph idx="1"/>
          </p:nvPr>
        </p:nvSpPr>
        <p:spPr>
          <a:xfrm>
            <a:off x="609600" y="2971800"/>
            <a:ext cx="7010400" cy="3505200"/>
          </a:xfrm>
        </p:spPr>
        <p:txBody>
          <a:bodyPr/>
          <a:lstStyle/>
          <a:p>
            <a:pPr eaLnBrk="1" hangingPunct="1"/>
            <a:r>
              <a:rPr lang="en-US" smtClean="0"/>
              <a:t>FBI’s number 2 man </a:t>
            </a:r>
          </a:p>
          <a:p>
            <a:pPr eaLnBrk="1" hangingPunct="1"/>
            <a:r>
              <a:rPr lang="en-US" smtClean="0"/>
              <a:t>Served as the deputy director of the FBI</a:t>
            </a:r>
          </a:p>
          <a:p>
            <a:pPr eaLnBrk="1" hangingPunct="1"/>
            <a:r>
              <a:rPr lang="en-US" smtClean="0"/>
              <a:t>30 year career</a:t>
            </a:r>
          </a:p>
        </p:txBody>
      </p:sp>
      <p:pic>
        <p:nvPicPr>
          <p:cNvPr id="32772" name="Picture 4" descr="JFKfelt2"/>
          <p:cNvPicPr>
            <a:picLocks noChangeAspect="1" noChangeArrowheads="1"/>
          </p:cNvPicPr>
          <p:nvPr/>
        </p:nvPicPr>
        <p:blipFill>
          <a:blip r:embed="rId3" cstate="print"/>
          <a:srcRect/>
          <a:stretch>
            <a:fillRect/>
          </a:stretch>
        </p:blipFill>
        <p:spPr bwMode="auto">
          <a:xfrm>
            <a:off x="6211888" y="381000"/>
            <a:ext cx="2370137" cy="31242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Mark Felt is Deep Throat</a:t>
            </a:r>
          </a:p>
        </p:txBody>
      </p:sp>
      <p:sp>
        <p:nvSpPr>
          <p:cNvPr id="33795" name="Rectangle 3"/>
          <p:cNvSpPr>
            <a:spLocks noGrp="1" noChangeArrowheads="1"/>
          </p:cNvSpPr>
          <p:nvPr>
            <p:ph idx="1"/>
          </p:nvPr>
        </p:nvSpPr>
        <p:spPr/>
        <p:txBody>
          <a:bodyPr/>
          <a:lstStyle/>
          <a:p>
            <a:pPr eaLnBrk="1" hangingPunct="1"/>
            <a:r>
              <a:rPr lang="en-US" smtClean="0"/>
              <a:t>Deep Throat’s identity became known on May 31, 2005 when he stepped forward and identified himself.</a:t>
            </a:r>
          </a:p>
          <a:p>
            <a:pPr eaLnBrk="1" hangingPunct="1"/>
            <a:r>
              <a:rPr lang="en-US" smtClean="0"/>
              <a:t>He identified himself.  The reporter’s only confirmed it once Felt made the announcement</a:t>
            </a:r>
          </a:p>
          <a:p>
            <a:pPr eaLnBrk="1" hangingPunct="1"/>
            <a:endParaRPr lang="en-US" smtClean="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The Pulitzer Prize in 1975</a:t>
            </a:r>
          </a:p>
        </p:txBody>
      </p:sp>
      <p:sp>
        <p:nvSpPr>
          <p:cNvPr id="34819" name="Rectangle 3"/>
          <p:cNvSpPr>
            <a:spLocks noGrp="1" noChangeArrowheads="1"/>
          </p:cNvSpPr>
          <p:nvPr>
            <p:ph idx="1"/>
          </p:nvPr>
        </p:nvSpPr>
        <p:spPr/>
        <p:txBody>
          <a:bodyPr/>
          <a:lstStyle/>
          <a:p>
            <a:pPr eaLnBrk="1" hangingPunct="1"/>
            <a:r>
              <a:rPr lang="en-US" smtClean="0"/>
              <a:t>Bob Woodward and Carl Bernstein, along with the </a:t>
            </a:r>
            <a:r>
              <a:rPr lang="en-US" i="1" smtClean="0"/>
              <a:t>Washington Post</a:t>
            </a:r>
            <a:r>
              <a:rPr lang="en-US" smtClean="0"/>
              <a:t>, received a Pulitzer Prize for reporting the Watergate scandal.</a:t>
            </a:r>
          </a:p>
          <a:p>
            <a:pPr eaLnBrk="1" hangingPunct="1"/>
            <a:r>
              <a:rPr lang="en-US" smtClean="0"/>
              <a:t>The Pulitzer Prize is the highest award given yearly in American journalism. </a:t>
            </a:r>
          </a:p>
          <a:p>
            <a:pPr eaLnBrk="1" hangingPunct="1">
              <a:buFontTx/>
              <a:buNone/>
            </a:pPr>
            <a:endParaRPr lang="en-US" smtClean="0"/>
          </a:p>
        </p:txBody>
      </p:sp>
      <p:pic>
        <p:nvPicPr>
          <p:cNvPr id="34820" name="Picture 4" descr="j0235425"/>
          <p:cNvPicPr>
            <a:picLocks noChangeAspect="1" noChangeArrowheads="1"/>
          </p:cNvPicPr>
          <p:nvPr/>
        </p:nvPicPr>
        <p:blipFill>
          <a:blip r:embed="rId3" cstate="print"/>
          <a:srcRect/>
          <a:stretch>
            <a:fillRect/>
          </a:stretch>
        </p:blipFill>
        <p:spPr bwMode="auto">
          <a:xfrm>
            <a:off x="7543800" y="5257800"/>
            <a:ext cx="1198563" cy="1198563"/>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905000"/>
            <a:ext cx="7924800" cy="2819400"/>
          </a:xfrm>
        </p:spPr>
        <p:txBody>
          <a:bodyPr/>
          <a:lstStyle/>
          <a:p>
            <a:pPr eaLnBrk="1" fontAlgn="auto" hangingPunct="1">
              <a:spcAft>
                <a:spcPts val="0"/>
              </a:spcAft>
              <a:defRPr/>
            </a:pPr>
            <a:r>
              <a:rPr lang="en-US" smtClean="0">
                <a:solidFill>
                  <a:schemeClr val="tx2">
                    <a:satMod val="200000"/>
                  </a:schemeClr>
                </a:solidFill>
              </a:rPr>
              <a:t>The work of two journalists resulted in changing the history of the United States.</a:t>
            </a:r>
          </a:p>
        </p:txBody>
      </p:sp>
      <p:sp>
        <p:nvSpPr>
          <p:cNvPr id="12292"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defRPr/>
            </a:pPr>
            <a:r>
              <a:rPr lang="en-US" sz="4400">
                <a:solidFill>
                  <a:schemeClr val="tx2"/>
                </a:solidFill>
                <a:effectLst>
                  <a:outerShdw blurRad="38100" dist="38100" dir="2700000" algn="tl">
                    <a:srgbClr val="C0C0C0"/>
                  </a:outerShdw>
                </a:effectLst>
                <a:latin typeface="Arial" pitchFamily="34" charset="0"/>
              </a:rPr>
              <a:t>The Power of the Press</a:t>
            </a:r>
          </a:p>
        </p:txBody>
      </p:sp>
      <p:pic>
        <p:nvPicPr>
          <p:cNvPr id="35844" name="Picture 6" descr="woodwardbernstein2a"/>
          <p:cNvPicPr>
            <a:picLocks noChangeAspect="1" noChangeArrowheads="1"/>
          </p:cNvPicPr>
          <p:nvPr/>
        </p:nvPicPr>
        <p:blipFill>
          <a:blip r:embed="rId3" cstate="print"/>
          <a:srcRect/>
          <a:stretch>
            <a:fillRect/>
          </a:stretch>
        </p:blipFill>
        <p:spPr bwMode="auto">
          <a:xfrm>
            <a:off x="5867400" y="4114800"/>
            <a:ext cx="2857500" cy="23622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a:p>
        </p:txBody>
      </p:sp>
      <p:pic>
        <p:nvPicPr>
          <p:cNvPr id="4" name="The_Legacy__Watergate_s_Place_in_History.asf">
            <a:hlinkClick r:id="" action="ppaction://media"/>
          </p:cNvPr>
          <p:cNvPicPr>
            <a:picLocks noGrp="1" noRot="1" noChangeAspect="1"/>
          </p:cNvPicPr>
          <p:nvPr>
            <p:ph idx="1"/>
            <a:videoFile r:link="rId1"/>
          </p:nvPr>
        </p:nvPicPr>
        <p:blipFill>
          <a:blip r:embed="rId3" cstate="print"/>
          <a:srcRect/>
          <a:stretch>
            <a:fillRect/>
          </a:stretch>
        </p:blipFill>
        <p:spPr>
          <a:xfrm>
            <a:off x="457200" y="152400"/>
            <a:ext cx="8605838" cy="5867400"/>
          </a:xfr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675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June 17, 1972</a:t>
            </a:r>
          </a:p>
        </p:txBody>
      </p:sp>
      <p:sp>
        <p:nvSpPr>
          <p:cNvPr id="10243" name="Rectangle 3"/>
          <p:cNvSpPr>
            <a:spLocks noGrp="1" noChangeArrowheads="1"/>
          </p:cNvSpPr>
          <p:nvPr>
            <p:ph idx="1"/>
          </p:nvPr>
        </p:nvSpPr>
        <p:spPr/>
        <p:txBody>
          <a:bodyPr/>
          <a:lstStyle/>
          <a:p>
            <a:pPr eaLnBrk="1" hangingPunct="1">
              <a:buFontTx/>
              <a:buNone/>
            </a:pPr>
            <a:r>
              <a:rPr lang="en-US" smtClean="0"/>
              <a:t>During the early morning hours, a security guard notices that an office is being burglarized in the Watergate office building in Washington, D.C.</a:t>
            </a:r>
          </a:p>
          <a:p>
            <a:pPr eaLnBrk="1" hangingPunct="1">
              <a:buFontTx/>
              <a:buNone/>
            </a:pPr>
            <a:r>
              <a:rPr lang="en-US" smtClean="0"/>
              <a:t>He calls police. Five men are arrested, including a former CIA agent. All five men are wearing suits, ties and rubber gloves.</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A burglary…so what?</a:t>
            </a:r>
          </a:p>
        </p:txBody>
      </p:sp>
      <p:sp>
        <p:nvSpPr>
          <p:cNvPr id="11267" name="Rectangle 3"/>
          <p:cNvSpPr>
            <a:spLocks noGrp="1" noChangeArrowheads="1"/>
          </p:cNvSpPr>
          <p:nvPr>
            <p:ph idx="1"/>
          </p:nvPr>
        </p:nvSpPr>
        <p:spPr>
          <a:xfrm>
            <a:off x="609600" y="2514600"/>
            <a:ext cx="6096000" cy="3962400"/>
          </a:xfrm>
        </p:spPr>
        <p:txBody>
          <a:bodyPr/>
          <a:lstStyle/>
          <a:p>
            <a:pPr eaLnBrk="1" hangingPunct="1">
              <a:lnSpc>
                <a:spcPct val="90000"/>
              </a:lnSpc>
              <a:buFontTx/>
              <a:buNone/>
            </a:pPr>
            <a:r>
              <a:rPr lang="en-US" sz="4400" smtClean="0"/>
              <a:t>What was unusual was that this burglary was at the Democratic National Headquarters.</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Here’s what made it strange:</a:t>
            </a:r>
          </a:p>
        </p:txBody>
      </p:sp>
      <p:sp>
        <p:nvSpPr>
          <p:cNvPr id="12291" name="Rectangle 3"/>
          <p:cNvSpPr>
            <a:spLocks noGrp="1" noChangeArrowheads="1"/>
          </p:cNvSpPr>
          <p:nvPr>
            <p:ph idx="1"/>
          </p:nvPr>
        </p:nvSpPr>
        <p:spPr>
          <a:xfrm>
            <a:off x="685800" y="3276600"/>
            <a:ext cx="4953000" cy="3276600"/>
          </a:xfrm>
        </p:spPr>
        <p:txBody>
          <a:bodyPr/>
          <a:lstStyle/>
          <a:p>
            <a:pPr eaLnBrk="1" hangingPunct="1"/>
            <a:r>
              <a:rPr lang="en-US" smtClean="0"/>
              <a:t>The men were only after file folders. All of the men had large amounts of cash in their pockets, supposedly as payment for the burglary.</a:t>
            </a:r>
          </a:p>
        </p:txBody>
      </p:sp>
      <p:pic>
        <p:nvPicPr>
          <p:cNvPr id="20486" name="Picture 6" descr="richard-nixon-picture"/>
          <p:cNvPicPr>
            <a:picLocks noChangeAspect="1" noChangeArrowheads="1"/>
          </p:cNvPicPr>
          <p:nvPr/>
        </p:nvPicPr>
        <p:blipFill>
          <a:blip r:embed="rId3" cstate="print"/>
          <a:srcRect/>
          <a:stretch>
            <a:fillRect/>
          </a:stretch>
        </p:blipFill>
        <p:spPr bwMode="auto">
          <a:xfrm>
            <a:off x="5638800" y="3200400"/>
            <a:ext cx="3095625" cy="3200400"/>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sp>
        <p:nvSpPr>
          <p:cNvPr id="12293" name="Text Box 7"/>
          <p:cNvSpPr txBox="1">
            <a:spLocks noChangeArrowheads="1"/>
          </p:cNvSpPr>
          <p:nvPr/>
        </p:nvSpPr>
        <p:spPr bwMode="auto">
          <a:xfrm>
            <a:off x="685800" y="2057400"/>
            <a:ext cx="7772400" cy="1066800"/>
          </a:xfrm>
          <a:prstGeom prst="rect">
            <a:avLst/>
          </a:prstGeom>
          <a:noFill/>
          <a:ln w="12700">
            <a:noFill/>
            <a:miter lim="800000"/>
            <a:headEnd/>
            <a:tailEnd/>
          </a:ln>
        </p:spPr>
        <p:txBody>
          <a:bodyPr>
            <a:spAutoFit/>
          </a:bodyPr>
          <a:lstStyle/>
          <a:p>
            <a:pPr>
              <a:spcBef>
                <a:spcPct val="50000"/>
              </a:spcBef>
              <a:buFontTx/>
              <a:buChar char="•"/>
            </a:pPr>
            <a:r>
              <a:rPr lang="en-US" sz="3200"/>
              <a:t>It was right before President Richard      Nixon, a Republican, ran for re-election.</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The Reporters</a:t>
            </a:r>
          </a:p>
        </p:txBody>
      </p:sp>
      <p:sp>
        <p:nvSpPr>
          <p:cNvPr id="13315" name="Rectangle 3"/>
          <p:cNvSpPr>
            <a:spLocks noGrp="1" noChangeArrowheads="1"/>
          </p:cNvSpPr>
          <p:nvPr>
            <p:ph idx="1"/>
          </p:nvPr>
        </p:nvSpPr>
        <p:spPr>
          <a:xfrm>
            <a:off x="533400" y="1981200"/>
            <a:ext cx="6781800" cy="4495800"/>
          </a:xfrm>
        </p:spPr>
        <p:txBody>
          <a:bodyPr/>
          <a:lstStyle/>
          <a:p>
            <a:pPr eaLnBrk="1" hangingPunct="1">
              <a:lnSpc>
                <a:spcPct val="90000"/>
              </a:lnSpc>
              <a:buFontTx/>
              <a:buNone/>
            </a:pPr>
            <a:r>
              <a:rPr lang="en-US" sz="4400" smtClean="0"/>
              <a:t>Bob Woodward and Carl Bernstein were two young reporters at </a:t>
            </a:r>
            <a:r>
              <a:rPr lang="en-US" sz="4400" i="1" smtClean="0"/>
              <a:t>The Washington Post</a:t>
            </a:r>
            <a:r>
              <a:rPr lang="en-US" sz="4400" smtClean="0"/>
              <a:t> who investigated the story behind the burglary.</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Bob Woodward</a:t>
            </a:r>
          </a:p>
        </p:txBody>
      </p:sp>
      <p:sp>
        <p:nvSpPr>
          <p:cNvPr id="14339" name="Rectangle 3"/>
          <p:cNvSpPr>
            <a:spLocks noGrp="1" noChangeArrowheads="1"/>
          </p:cNvSpPr>
          <p:nvPr>
            <p:ph idx="1"/>
          </p:nvPr>
        </p:nvSpPr>
        <p:spPr>
          <a:xfrm>
            <a:off x="685800" y="4038600"/>
            <a:ext cx="5410200" cy="2438400"/>
          </a:xfrm>
        </p:spPr>
        <p:txBody>
          <a:bodyPr/>
          <a:lstStyle/>
          <a:p>
            <a:pPr eaLnBrk="1" hangingPunct="1"/>
            <a:r>
              <a:rPr lang="en-US" smtClean="0"/>
              <a:t>Woodward graduated from Yale University and started out reporting for a local Maryland newspaper.</a:t>
            </a:r>
          </a:p>
        </p:txBody>
      </p:sp>
      <p:pic>
        <p:nvPicPr>
          <p:cNvPr id="21510" name="Picture 6" descr="Woodward_Bob"/>
          <p:cNvPicPr>
            <a:picLocks noChangeAspect="1" noChangeArrowheads="1"/>
          </p:cNvPicPr>
          <p:nvPr/>
        </p:nvPicPr>
        <p:blipFill>
          <a:blip r:embed="rId3" cstate="print"/>
          <a:srcRect/>
          <a:stretch>
            <a:fillRect/>
          </a:stretch>
        </p:blipFill>
        <p:spPr bwMode="auto">
          <a:xfrm>
            <a:off x="6324600" y="3581400"/>
            <a:ext cx="2428875" cy="2867025"/>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sp>
        <p:nvSpPr>
          <p:cNvPr id="14341" name="Rectangle 8"/>
          <p:cNvSpPr>
            <a:spLocks noChangeArrowheads="1"/>
          </p:cNvSpPr>
          <p:nvPr/>
        </p:nvSpPr>
        <p:spPr bwMode="auto">
          <a:xfrm>
            <a:off x="685800" y="1828800"/>
            <a:ext cx="7772400" cy="20574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pPr>
            <a:r>
              <a:rPr lang="en-US" sz="3200"/>
              <a:t>A reporter at the </a:t>
            </a:r>
            <a:r>
              <a:rPr lang="en-US" sz="3200" i="1"/>
              <a:t>Washington Post</a:t>
            </a:r>
            <a:r>
              <a:rPr lang="en-US" sz="3200"/>
              <a:t>. He was known for making a hundred phone calls each day and working on stories for hours and hours.</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Bob Woodward</a:t>
            </a:r>
          </a:p>
        </p:txBody>
      </p:sp>
      <p:sp>
        <p:nvSpPr>
          <p:cNvPr id="15363" name="Rectangle 3"/>
          <p:cNvSpPr>
            <a:spLocks noGrp="1" noChangeArrowheads="1"/>
          </p:cNvSpPr>
          <p:nvPr>
            <p:ph idx="1"/>
          </p:nvPr>
        </p:nvSpPr>
        <p:spPr>
          <a:xfrm>
            <a:off x="609600" y="2057400"/>
            <a:ext cx="7696200" cy="4572000"/>
          </a:xfrm>
        </p:spPr>
        <p:txBody>
          <a:bodyPr/>
          <a:lstStyle/>
          <a:p>
            <a:pPr eaLnBrk="1" hangingPunct="1"/>
            <a:r>
              <a:rPr lang="en-US" smtClean="0"/>
              <a:t>He called the editor of </a:t>
            </a:r>
            <a:r>
              <a:rPr lang="en-US" i="1" smtClean="0"/>
              <a:t>The Washington Post</a:t>
            </a:r>
            <a:r>
              <a:rPr lang="en-US" smtClean="0"/>
              <a:t> every week until he was hired as a reporter. On his first day of work, Woodward made over 100 phone calls, just looking for a story. </a:t>
            </a:r>
          </a:p>
          <a:p>
            <a:pPr eaLnBrk="1" hangingPunct="1"/>
            <a:r>
              <a:rPr lang="en-US" smtClean="0"/>
              <a:t>He was an average writer, but better at getting information.</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Carl Bernstein</a:t>
            </a:r>
          </a:p>
        </p:txBody>
      </p:sp>
      <p:sp>
        <p:nvSpPr>
          <p:cNvPr id="16387" name="Rectangle 3"/>
          <p:cNvSpPr>
            <a:spLocks noGrp="1" noChangeArrowheads="1"/>
          </p:cNvSpPr>
          <p:nvPr>
            <p:ph idx="1"/>
          </p:nvPr>
        </p:nvSpPr>
        <p:spPr>
          <a:xfrm>
            <a:off x="685800" y="1981200"/>
            <a:ext cx="4495800" cy="4495800"/>
          </a:xfrm>
        </p:spPr>
        <p:txBody>
          <a:bodyPr/>
          <a:lstStyle/>
          <a:p>
            <a:pPr eaLnBrk="1" hangingPunct="1">
              <a:lnSpc>
                <a:spcPct val="80000"/>
              </a:lnSpc>
            </a:pPr>
            <a:r>
              <a:rPr lang="en-US" sz="2800" smtClean="0"/>
              <a:t>A reporter at the </a:t>
            </a:r>
            <a:r>
              <a:rPr lang="en-US" sz="2800" i="1" smtClean="0"/>
              <a:t>Washington Post </a:t>
            </a:r>
            <a:r>
              <a:rPr lang="en-US" sz="2800" smtClean="0"/>
              <a:t>for ten years when the story broke. He was messy, a chain- smoker and very pushy and obnoxious doing whatever needed to get information for a story.</a:t>
            </a:r>
          </a:p>
          <a:p>
            <a:pPr eaLnBrk="1" hangingPunct="1">
              <a:lnSpc>
                <a:spcPct val="80000"/>
              </a:lnSpc>
            </a:pPr>
            <a:r>
              <a:rPr lang="en-US" sz="2800" smtClean="0"/>
              <a:t>He was a better writer than he was at getting information. </a:t>
            </a:r>
          </a:p>
        </p:txBody>
      </p:sp>
      <p:pic>
        <p:nvPicPr>
          <p:cNvPr id="22534" name="Picture 6" descr="CARL%20BERNSTEIN"/>
          <p:cNvPicPr>
            <a:picLocks noChangeAspect="1" noChangeArrowheads="1"/>
          </p:cNvPicPr>
          <p:nvPr/>
        </p:nvPicPr>
        <p:blipFill>
          <a:blip r:embed="rId3" cstate="print"/>
          <a:srcRect/>
          <a:stretch>
            <a:fillRect/>
          </a:stretch>
        </p:blipFill>
        <p:spPr bwMode="auto">
          <a:xfrm>
            <a:off x="5507038" y="1981200"/>
            <a:ext cx="3132137" cy="4391025"/>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1563</TotalTime>
  <Words>1018</Words>
  <Application>Microsoft Office PowerPoint</Application>
  <PresentationFormat>On-screen Show (4:3)</PresentationFormat>
  <Paragraphs>107</Paragraphs>
  <Slides>29</Slides>
  <Notes>26</Notes>
  <HiddenSlides>0</HiddenSlides>
  <MMClips>3</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Consolas</vt:lpstr>
      <vt:lpstr>Corbel</vt:lpstr>
      <vt:lpstr>Wingdings</vt:lpstr>
      <vt:lpstr>Wingdings 2</vt:lpstr>
      <vt:lpstr>Wingdings 3</vt:lpstr>
      <vt:lpstr>Calibri</vt:lpstr>
      <vt:lpstr>Metro</vt:lpstr>
      <vt:lpstr>Watergate</vt:lpstr>
      <vt:lpstr>History</vt:lpstr>
      <vt:lpstr>June 17, 1972</vt:lpstr>
      <vt:lpstr>A burglary…so what?</vt:lpstr>
      <vt:lpstr>Here’s what made it strange:</vt:lpstr>
      <vt:lpstr>The Reporters</vt:lpstr>
      <vt:lpstr>Bob Woodward</vt:lpstr>
      <vt:lpstr>Bob Woodward</vt:lpstr>
      <vt:lpstr>Carl Bernstein</vt:lpstr>
      <vt:lpstr>When the Watergate burglary happened, The Washington Post ran the story on Page One.  The New York Times ran it on Page 28.  No one took the story seriously except the Post.</vt:lpstr>
      <vt:lpstr>The day after the break in, Woodward had worked on the story from nine in the morning until eight at night.   Woodward wrote a small story about a former CIA agent being arrested in connection with the burglary. </vt:lpstr>
      <vt:lpstr>Listening to Answers</vt:lpstr>
      <vt:lpstr>Amount of Research</vt:lpstr>
      <vt:lpstr> Woodward found out that Bernstein was also interested in finding out what had happened.  He ended up asking Bernstein to help him work on the story. </vt:lpstr>
      <vt:lpstr>Sept. 15, 1972</vt:lpstr>
      <vt:lpstr>Over the next few months… </vt:lpstr>
      <vt:lpstr>Slide 17</vt:lpstr>
      <vt:lpstr>So What???</vt:lpstr>
      <vt:lpstr>Slide 19</vt:lpstr>
      <vt:lpstr>Where did they get the information?</vt:lpstr>
      <vt:lpstr>His identity was one of the  longest running journalism  secrets.</vt:lpstr>
      <vt:lpstr>One of the biggest secrets  in journalism history</vt:lpstr>
      <vt:lpstr>When will we know who Deep Throat is?</vt:lpstr>
      <vt:lpstr>Slide 24</vt:lpstr>
      <vt:lpstr>Mark Felt</vt:lpstr>
      <vt:lpstr>Mark Felt is Deep Throat</vt:lpstr>
      <vt:lpstr>The Pulitzer Prize in 1975</vt:lpstr>
      <vt:lpstr>The work of two journalists resulted in changing the history of the United States.</vt:lpstr>
      <vt:lpstr>Slide 29</vt:lpstr>
    </vt:vector>
  </TitlesOfParts>
  <Company>ADE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Watergate Burglary</dc:title>
  <dc:creator>agardner</dc:creator>
  <cp:lastModifiedBy>Shad Greaves</cp:lastModifiedBy>
  <cp:revision>17</cp:revision>
  <dcterms:created xsi:type="dcterms:W3CDTF">2003-05-23T14:05:25Z</dcterms:created>
  <dcterms:modified xsi:type="dcterms:W3CDTF">2012-05-04T22:04:12Z</dcterms:modified>
</cp:coreProperties>
</file>