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59" r:id="rId5"/>
    <p:sldId id="260" r:id="rId6"/>
    <p:sldId id="261" r:id="rId7"/>
    <p:sldId id="262" r:id="rId8"/>
    <p:sldId id="263" r:id="rId9"/>
    <p:sldId id="256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5" autoAdjust="0"/>
    <p:restoredTop sz="94660"/>
  </p:normalViewPr>
  <p:slideViewPr>
    <p:cSldViewPr>
      <p:cViewPr varScale="1">
        <p:scale>
          <a:sx n="69" d="100"/>
          <a:sy n="69" d="100"/>
        </p:scale>
        <p:origin x="4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2869A-EC57-4A42-93AE-F4AF8E89AADB}" type="datetimeFigureOut">
              <a:rPr lang="en-US"/>
              <a:pPr>
                <a:defRPr/>
              </a:pPr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69810-C769-421A-89D6-776C794003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381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0EFDB-7086-41A6-B5D8-468AC039B9AC}" type="datetimeFigureOut">
              <a:rPr lang="en-US"/>
              <a:pPr>
                <a:defRPr/>
              </a:pPr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FDB7F-EB2C-4C85-A7E4-9DF3400DDF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550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A5669-683F-4CC8-884D-9B44E0E2C164}" type="datetimeFigureOut">
              <a:rPr lang="en-US"/>
              <a:pPr>
                <a:defRPr/>
              </a:pPr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877E5-BE66-4A2A-BD90-4374FB11E1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18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131F6-B7A4-42C3-AC2E-FCE6FF69DF9F}" type="datetimeFigureOut">
              <a:rPr lang="en-US"/>
              <a:pPr>
                <a:defRPr/>
              </a:pPr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15281-E3CE-4BAC-8D7F-065BE184AE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223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82852-4AEB-42E3-9CB7-AE892D24131C}" type="datetimeFigureOut">
              <a:rPr lang="en-US"/>
              <a:pPr>
                <a:defRPr/>
              </a:pPr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7B02C-86C1-4D3A-8ED1-572C579F99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75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9BF00-12F1-4A6F-865C-B7EC25C40D66}" type="datetimeFigureOut">
              <a:rPr lang="en-US"/>
              <a:pPr>
                <a:defRPr/>
              </a:pPr>
              <a:t>4/10/2018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6B7E2-F897-4AB2-A957-A049D45081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96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78CF0-E1D4-4567-A090-A7BE1D78C3F6}" type="datetimeFigureOut">
              <a:rPr lang="en-US"/>
              <a:pPr>
                <a:defRPr/>
              </a:pPr>
              <a:t>4/10/2018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58866-AA98-4E04-BB5D-8BDA519A29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365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812E4-2069-4B0F-BE4F-C12F09507458}" type="datetimeFigureOut">
              <a:rPr lang="en-US"/>
              <a:pPr>
                <a:defRPr/>
              </a:pPr>
              <a:t>4/10/2018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10D39-1C0C-4DE0-B9E2-4574F423A0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950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DEB5C-BE6F-4973-8671-FFF92ED0845C}" type="datetimeFigureOut">
              <a:rPr lang="en-US"/>
              <a:pPr>
                <a:defRPr/>
              </a:pPr>
              <a:t>4/10/2018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6F74B-CAB9-4771-9BB6-5CC7DDEE73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926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41376-32DB-46B5-8006-23BD427A76BC}" type="datetimeFigureOut">
              <a:rPr lang="en-US"/>
              <a:pPr>
                <a:defRPr/>
              </a:pPr>
              <a:t>4/10/2018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23D06-97F2-4C22-8327-DA5571B6BA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6525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F1B96-3E11-4D2B-8C05-ABDFAD7C4C70}" type="datetimeFigureOut">
              <a:rPr lang="en-US"/>
              <a:pPr>
                <a:defRPr/>
              </a:pPr>
              <a:t>4/10/2018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87FEF-D573-4201-9AD8-35AEB1E485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13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605CC9-0AB2-4599-926F-CEEB8D158DFD}" type="datetimeFigureOut">
              <a:rPr lang="en-US"/>
              <a:pPr>
                <a:defRPr/>
              </a:pPr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E77A77F-532C-4844-9187-748A4CA11A0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304800"/>
            <a:ext cx="4724400" cy="892175"/>
          </a:xfrm>
          <a:prstGeom prst="rect">
            <a:avLst/>
          </a:prstGeom>
          <a:noFill/>
        </p:spPr>
        <p:txBody>
          <a:bodyPr>
            <a:prstTxWarp prst="textWave4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00" b="1" dirty="0">
                <a:solidFill>
                  <a:srgbClr val="C00000"/>
                </a:solidFill>
              </a:rPr>
              <a:t>Warm Up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33400" y="2103438"/>
            <a:ext cx="3352800" cy="4525962"/>
          </a:xfrm>
          <a:prstGeom prst="rect">
            <a:avLst/>
          </a:prstGeom>
        </p:spPr>
        <p:txBody>
          <a:bodyPr/>
          <a:lstStyle/>
          <a:p>
            <a:pPr marL="514350" indent="-514350" fontAlgn="auto">
              <a:lnSpc>
                <a:spcPct val="90000"/>
              </a:lnSpc>
              <a:spcBef>
                <a:spcPct val="2000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3600" u="sng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Truman</a:t>
            </a:r>
            <a:r>
              <a:rPr lang="en-US" sz="36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 </a:t>
            </a:r>
            <a:r>
              <a:rPr lang="en-US" sz="3600" u="sng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Doctrine</a:t>
            </a:r>
            <a:endParaRPr lang="en-US" sz="3600" kern="0" dirty="0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Impact" pitchFamily="34" charset="0"/>
              <a:cs typeface="+mn-cs"/>
            </a:endParaRPr>
          </a:p>
          <a:p>
            <a:pPr marL="514350" indent="-514350" fontAlgn="auto">
              <a:lnSpc>
                <a:spcPct val="90000"/>
              </a:lnSpc>
              <a:spcBef>
                <a:spcPct val="2000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3600" u="sng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NATO</a:t>
            </a:r>
          </a:p>
          <a:p>
            <a:pPr marL="514350" indent="-514350" fontAlgn="auto">
              <a:lnSpc>
                <a:spcPct val="90000"/>
              </a:lnSpc>
              <a:spcBef>
                <a:spcPct val="2000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3600" u="sng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Warsaw Pact</a:t>
            </a:r>
            <a:endParaRPr lang="en-US" sz="3600" kern="0" dirty="0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Impact" pitchFamily="34" charset="0"/>
              <a:cs typeface="+mn-cs"/>
            </a:endParaRPr>
          </a:p>
          <a:p>
            <a:pPr marL="514350" indent="-514350" fontAlgn="auto">
              <a:lnSpc>
                <a:spcPct val="90000"/>
              </a:lnSpc>
              <a:spcBef>
                <a:spcPct val="2000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3600" u="sng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Marshall</a:t>
            </a:r>
            <a:r>
              <a:rPr lang="en-US" sz="36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 </a:t>
            </a:r>
            <a:r>
              <a:rPr lang="en-US" sz="3600" u="sng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Plan</a:t>
            </a:r>
            <a:r>
              <a:rPr lang="en-US" sz="3600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 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114800" y="2057400"/>
            <a:ext cx="4953000" cy="4525963"/>
          </a:xfrm>
          <a:prstGeom prst="rect">
            <a:avLst/>
          </a:prstGeom>
        </p:spPr>
        <p:txBody>
          <a:bodyPr/>
          <a:lstStyle/>
          <a:p>
            <a:pPr marL="514350" indent="-514350" fontAlgn="auto">
              <a:lnSpc>
                <a:spcPct val="90000"/>
              </a:lnSpc>
              <a:spcBef>
                <a:spcPct val="20000"/>
              </a:spcBef>
              <a:spcAft>
                <a:spcPts val="1800"/>
              </a:spcAft>
              <a:buFont typeface="+mj-lt"/>
              <a:buAutoNum type="alphaLcPeriod"/>
              <a:defRPr/>
            </a:pPr>
            <a:r>
              <a:rPr lang="en-US" sz="3200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Military alliance of democracies</a:t>
            </a:r>
          </a:p>
          <a:p>
            <a:pPr marL="514350" indent="-514350" fontAlgn="auto">
              <a:lnSpc>
                <a:spcPct val="90000"/>
              </a:lnSpc>
              <a:spcBef>
                <a:spcPct val="20000"/>
              </a:spcBef>
              <a:spcAft>
                <a:spcPts val="1800"/>
              </a:spcAft>
              <a:buFont typeface="+mj-lt"/>
              <a:buAutoNum type="alphaLcPeriod"/>
              <a:defRPr/>
            </a:pPr>
            <a:r>
              <a:rPr lang="en-US" sz="3200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Gives $$ to democracies</a:t>
            </a:r>
          </a:p>
          <a:p>
            <a:pPr marL="514350" indent="-514350" fontAlgn="auto">
              <a:lnSpc>
                <a:spcPct val="90000"/>
              </a:lnSpc>
              <a:spcBef>
                <a:spcPct val="20000"/>
              </a:spcBef>
              <a:spcAft>
                <a:spcPts val="1800"/>
              </a:spcAft>
              <a:buFont typeface="+mj-lt"/>
              <a:buAutoNum type="alphaLcPeriod"/>
              <a:defRPr/>
            </a:pPr>
            <a:r>
              <a:rPr lang="en-US" sz="3200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Military alliance of communist countries</a:t>
            </a:r>
          </a:p>
          <a:p>
            <a:pPr marL="514350" indent="-514350" fontAlgn="auto">
              <a:lnSpc>
                <a:spcPct val="90000"/>
              </a:lnSpc>
              <a:spcBef>
                <a:spcPct val="20000"/>
              </a:spcBef>
              <a:spcAft>
                <a:spcPts val="1800"/>
              </a:spcAft>
              <a:buFont typeface="+mj-lt"/>
              <a:buAutoNum type="alphaLcPeriod"/>
              <a:defRPr/>
            </a:pPr>
            <a:r>
              <a:rPr lang="en-US" sz="3200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Keep communism from spreading to other nations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1012448"/>
            <a:ext cx="7696200" cy="892552"/>
          </a:xfrm>
          <a:prstGeom prst="rect">
            <a:avLst/>
          </a:prstGeom>
          <a:noFill/>
        </p:spPr>
        <p:txBody>
          <a:bodyPr>
            <a:prstTxWarp prst="textWave4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latin typeface="+mn-lt"/>
                <a:cs typeface="+mn-cs"/>
              </a:rPr>
              <a:t>Match the Cold War vocabulary term to its best definition on the right.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http://thisisthestoryof.files.wordpress.com/2012/08/colorized-photo-of-nuclear-bomb-test-at-bikini-atoll-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600200"/>
            <a:ext cx="9144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 pitchFamily="34" charset="0"/>
                <a:cs typeface="+mn-cs"/>
              </a:rPr>
              <a:t>Cold War Policies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notebookpaperr.files.wordpress.com/2011/12/notebook_paper-1155x10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315200" cy="682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0" y="609600"/>
            <a:ext cx="533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 pitchFamily="34" charset="0"/>
                <a:cs typeface="+mn-cs"/>
              </a:rPr>
              <a:t>Cold War Policies</a:t>
            </a: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2438400" y="1447800"/>
            <a:ext cx="525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u="sng">
                <a:latin typeface="Bernard MT Condensed" panose="02050806060905020404" pitchFamily="18" charset="0"/>
              </a:rPr>
              <a:t>Policy		       Picture</a:t>
            </a: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2362200" y="2209800"/>
            <a:ext cx="25908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0050" indent="-40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57250" indent="-40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romanUcPeriod"/>
            </a:pPr>
            <a:r>
              <a:rPr lang="en-US" altLang="en-US">
                <a:latin typeface="Calibri" panose="020F0502020204030204" pitchFamily="34" charset="0"/>
              </a:rPr>
              <a:t>Containment</a:t>
            </a:r>
          </a:p>
          <a:p>
            <a:pPr lvl="1" eaLnBrk="1" hangingPunct="1">
              <a:buFontTx/>
              <a:buAutoNum type="alphaLcPeriod"/>
            </a:pPr>
            <a:r>
              <a:rPr lang="en-US" altLang="en-US">
                <a:latin typeface="Calibri" panose="020F0502020204030204" pitchFamily="34" charset="0"/>
              </a:rPr>
              <a:t>Notes</a:t>
            </a:r>
          </a:p>
          <a:p>
            <a:pPr lvl="1" eaLnBrk="1" hangingPunct="1">
              <a:buFontTx/>
              <a:buAutoNum type="alphaLcPeriod"/>
            </a:pPr>
            <a:r>
              <a:rPr lang="en-US" altLang="en-US">
                <a:latin typeface="Calibri" panose="020F0502020204030204" pitchFamily="34" charset="0"/>
              </a:rPr>
              <a:t>Notes</a:t>
            </a:r>
          </a:p>
          <a:p>
            <a:pPr lvl="1" eaLnBrk="1" hangingPunct="1">
              <a:buFontTx/>
              <a:buAutoNum type="alphaLcPeriod"/>
            </a:pPr>
            <a:r>
              <a:rPr lang="en-US" altLang="en-US">
                <a:latin typeface="Calibri" panose="020F0502020204030204" pitchFamily="34" charset="0"/>
              </a:rPr>
              <a:t>Notes</a:t>
            </a:r>
          </a:p>
          <a:p>
            <a:pPr eaLnBrk="1" hangingPunct="1">
              <a:buFontTx/>
              <a:buAutoNum type="romanUcPeriod"/>
            </a:pPr>
            <a:r>
              <a:rPr lang="en-US" altLang="en-US">
                <a:latin typeface="Calibri" panose="020F0502020204030204" pitchFamily="34" charset="0"/>
              </a:rPr>
              <a:t>Brinkmanship</a:t>
            </a:r>
          </a:p>
          <a:p>
            <a:pPr lvl="1" eaLnBrk="1" hangingPunct="1">
              <a:buFontTx/>
              <a:buAutoNum type="alphaLcPeriod"/>
            </a:pPr>
            <a:r>
              <a:rPr lang="en-US" altLang="en-US">
                <a:latin typeface="Calibri" panose="020F0502020204030204" pitchFamily="34" charset="0"/>
              </a:rPr>
              <a:t>Notes</a:t>
            </a:r>
          </a:p>
          <a:p>
            <a:pPr lvl="1" eaLnBrk="1" hangingPunct="1">
              <a:buFontTx/>
              <a:buAutoNum type="alphaLcPeriod"/>
            </a:pPr>
            <a:r>
              <a:rPr lang="en-US" altLang="en-US">
                <a:latin typeface="Calibri" panose="020F0502020204030204" pitchFamily="34" charset="0"/>
              </a:rPr>
              <a:t>Notes</a:t>
            </a:r>
          </a:p>
          <a:p>
            <a:pPr lvl="1" eaLnBrk="1" hangingPunct="1">
              <a:buFontTx/>
              <a:buAutoNum type="alphaLcPeriod"/>
            </a:pPr>
            <a:r>
              <a:rPr lang="en-US" altLang="en-US">
                <a:latin typeface="Calibri" panose="020F0502020204030204" pitchFamily="34" charset="0"/>
              </a:rPr>
              <a:t>Notes</a:t>
            </a:r>
          </a:p>
          <a:p>
            <a:pPr eaLnBrk="1" hangingPunct="1">
              <a:buFontTx/>
              <a:buAutoNum type="romanUcPeriod"/>
            </a:pPr>
            <a:r>
              <a:rPr lang="en-US" altLang="en-US">
                <a:latin typeface="Calibri" panose="020F0502020204030204" pitchFamily="34" charset="0"/>
              </a:rPr>
              <a:t>Détente</a:t>
            </a:r>
          </a:p>
          <a:p>
            <a:pPr lvl="1" eaLnBrk="1" hangingPunct="1">
              <a:buFontTx/>
              <a:buAutoNum type="alphaLcPeriod"/>
            </a:pPr>
            <a:r>
              <a:rPr lang="en-US" altLang="en-US">
                <a:latin typeface="Calibri" panose="020F0502020204030204" pitchFamily="34" charset="0"/>
              </a:rPr>
              <a:t>Notes</a:t>
            </a:r>
          </a:p>
          <a:p>
            <a:pPr lvl="1" eaLnBrk="1" hangingPunct="1">
              <a:buFontTx/>
              <a:buAutoNum type="alphaLcPeriod"/>
            </a:pPr>
            <a:r>
              <a:rPr lang="en-US" altLang="en-US">
                <a:latin typeface="Calibri" panose="020F0502020204030204" pitchFamily="34" charset="0"/>
              </a:rPr>
              <a:t>Notes</a:t>
            </a:r>
          </a:p>
          <a:p>
            <a:pPr lvl="1" eaLnBrk="1" hangingPunct="1">
              <a:buFontTx/>
              <a:buAutoNum type="alphaLcPeriod"/>
            </a:pPr>
            <a:r>
              <a:rPr lang="en-US" altLang="en-US">
                <a:latin typeface="Calibri" panose="020F0502020204030204" pitchFamily="34" charset="0"/>
              </a:rPr>
              <a:t>Notes</a:t>
            </a:r>
          </a:p>
          <a:p>
            <a:pPr eaLnBrk="1" hangingPunct="1">
              <a:buFontTx/>
              <a:buAutoNum type="romanUcPeriod"/>
            </a:pPr>
            <a:r>
              <a:rPr lang="en-US" altLang="en-US">
                <a:latin typeface="Calibri" panose="020F0502020204030204" pitchFamily="34" charset="0"/>
              </a:rPr>
              <a:t>Glasnotst</a:t>
            </a:r>
          </a:p>
          <a:p>
            <a:pPr eaLnBrk="1" hangingPunct="1">
              <a:buFontTx/>
              <a:buAutoNum type="romanUcPeriod"/>
            </a:pPr>
            <a:r>
              <a:rPr lang="en-US" altLang="en-US">
                <a:latin typeface="Calibri" panose="020F0502020204030204" pitchFamily="34" charset="0"/>
              </a:rPr>
              <a:t>Revolution</a:t>
            </a:r>
          </a:p>
          <a:p>
            <a:pPr eaLnBrk="1" hangingPunct="1">
              <a:buFontTx/>
              <a:buAutoNum type="romanUcPeriod"/>
            </a:pPr>
            <a:endParaRPr lang="en-US" altLang="en-US">
              <a:latin typeface="Calibri" panose="020F0502020204030204" pitchFamily="34" charset="0"/>
            </a:endParaRPr>
          </a:p>
        </p:txBody>
      </p:sp>
      <p:pic>
        <p:nvPicPr>
          <p:cNvPr id="4102" name="Picture 4" descr="http://www.alistapart.com/d/flashstandards/flashstandar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09800"/>
            <a:ext cx="1974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 descr="http://www.talkandroid.com/wp-content/uploads/2011/08/cold-war.gif?3995d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52800"/>
            <a:ext cx="1852613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4572000" y="25908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572000" y="38862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572000" y="49530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54864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 pitchFamily="34" charset="0"/>
                <a:cs typeface="+mn-cs"/>
              </a:rPr>
              <a:t>I. Containment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301383"/>
            <a:ext cx="7239000" cy="3631763"/>
          </a:xfrm>
          <a:prstGeom prst="rect">
            <a:avLst/>
          </a:prstGeom>
          <a:noFill/>
        </p:spPr>
        <p:txBody>
          <a:bodyPr>
            <a:spAutoFit/>
            <a:scene3d>
              <a:camera prst="perspectiveContrastingRightFacing"/>
              <a:lightRig rig="threePt" dir="t"/>
            </a:scene3d>
          </a:bodyPr>
          <a:lstStyle/>
          <a:p>
            <a:pPr marL="742950" indent="-742950" fontAlgn="auto">
              <a:spcBef>
                <a:spcPts val="0"/>
              </a:spcBef>
              <a:spcAft>
                <a:spcPts val="1800"/>
              </a:spcAft>
              <a:buFont typeface="+mj-lt"/>
              <a:buAutoNum type="alphaLcPeriod"/>
              <a:defRPr/>
            </a:pPr>
            <a:r>
              <a:rPr lang="en-US" sz="4000" b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Rockwell Condensed" pitchFamily="18" charset="0"/>
                <a:cs typeface="+mn-cs"/>
              </a:rPr>
              <a:t>Started by Pres. Truman</a:t>
            </a:r>
          </a:p>
          <a:p>
            <a:pPr marL="742950" indent="-742950" fontAlgn="auto">
              <a:spcBef>
                <a:spcPts val="0"/>
              </a:spcBef>
              <a:spcAft>
                <a:spcPts val="1800"/>
              </a:spcAft>
              <a:buFont typeface="+mj-lt"/>
              <a:buAutoNum type="alphaLcPeriod"/>
              <a:defRPr/>
            </a:pPr>
            <a:r>
              <a:rPr lang="en-US" sz="4000" b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Rockwell Condensed" pitchFamily="18" charset="0"/>
                <a:cs typeface="+mn-cs"/>
              </a:rPr>
              <a:t>US will give economic &amp; military aid to stop spread of communism</a:t>
            </a:r>
          </a:p>
          <a:p>
            <a:pPr marL="742950" indent="-742950" fontAlgn="auto">
              <a:spcBef>
                <a:spcPts val="0"/>
              </a:spcBef>
              <a:spcAft>
                <a:spcPts val="1800"/>
              </a:spcAft>
              <a:buFont typeface="+mj-lt"/>
              <a:buAutoNum type="alphaLcPeriod"/>
              <a:defRPr/>
            </a:pPr>
            <a:r>
              <a:rPr lang="en-US" sz="4000" b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Rockwell Condensed" pitchFamily="18" charset="0"/>
                <a:cs typeface="+mn-cs"/>
              </a:rPr>
              <a:t>Aligns with </a:t>
            </a:r>
            <a:r>
              <a:rPr lang="en-US" sz="4000" b="1" u="sng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Rockwell Condensed" pitchFamily="18" charset="0"/>
                <a:cs typeface="+mn-cs"/>
              </a:rPr>
              <a:t>domino theory</a:t>
            </a:r>
          </a:p>
        </p:txBody>
      </p:sp>
      <p:pic>
        <p:nvPicPr>
          <p:cNvPr id="5124" name="Picture 6" descr="File:Domino theory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830763"/>
            <a:ext cx="7086600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64008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 pitchFamily="34" charset="0"/>
                <a:cs typeface="+mn-cs"/>
              </a:rPr>
              <a:t>II. Brinkmanship</a:t>
            </a:r>
          </a:p>
        </p:txBody>
      </p:sp>
      <p:pic>
        <p:nvPicPr>
          <p:cNvPr id="6147" name="Picture 2" descr="http://cdn.dipity.com/uploads/events/122d4080ba6e6381a78d033384d668e2_1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2057400"/>
            <a:ext cx="7115175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1524000"/>
            <a:ext cx="6172200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2400"/>
              </a:spcAft>
              <a:buFont typeface="+mj-lt"/>
              <a:buAutoNum type="alphaLcPeriod"/>
              <a:defRPr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Gill Sans Ultra Bold Condensed" pitchFamily="34" charset="0"/>
                <a:cs typeface="+mn-cs"/>
              </a:rPr>
              <a:t>Pres. Eisenhower &amp; Kennedy</a:t>
            </a:r>
          </a:p>
          <a:p>
            <a:pPr marL="514350" indent="-514350" fontAlgn="auto">
              <a:spcBef>
                <a:spcPts val="0"/>
              </a:spcBef>
              <a:spcAft>
                <a:spcPts val="2400"/>
              </a:spcAft>
              <a:buFont typeface="+mj-lt"/>
              <a:buAutoNum type="alphaLcPeriod"/>
              <a:defRPr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Gill Sans Ultra Bold Condensed" pitchFamily="34" charset="0"/>
                <a:cs typeface="+mn-cs"/>
              </a:rPr>
              <a:t>Show that the US is </a:t>
            </a:r>
            <a:br>
              <a:rPr lang="en-US" sz="3200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Gill Sans Ultra Bold Condensed" pitchFamily="34" charset="0"/>
                <a:cs typeface="+mn-cs"/>
              </a:rPr>
            </a:br>
            <a:r>
              <a:rPr lang="en-US" sz="3200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Gill Sans Ultra Bold Condensed" pitchFamily="34" charset="0"/>
                <a:cs typeface="+mn-cs"/>
              </a:rPr>
              <a:t>willing to go </a:t>
            </a:r>
            <a:br>
              <a:rPr lang="en-US" sz="3200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Gill Sans Ultra Bold Condensed" pitchFamily="34" charset="0"/>
                <a:cs typeface="+mn-cs"/>
              </a:rPr>
            </a:br>
            <a:r>
              <a:rPr lang="en-US" sz="3200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Gill Sans Ultra Bold Condensed" pitchFamily="34" charset="0"/>
                <a:cs typeface="+mn-cs"/>
              </a:rPr>
              <a:t>to war</a:t>
            </a:r>
          </a:p>
          <a:p>
            <a:pPr marL="514350" indent="-514350" fontAlgn="auto">
              <a:spcBef>
                <a:spcPts val="0"/>
              </a:spcBef>
              <a:spcAft>
                <a:spcPts val="2400"/>
              </a:spcAft>
              <a:buFont typeface="+mj-lt"/>
              <a:buAutoNum type="alphaLcPeriod"/>
              <a:defRPr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Gill Sans Ultra Bold Condensed" pitchFamily="34" charset="0"/>
                <a:cs typeface="+mn-cs"/>
              </a:rPr>
              <a:t>Like a </a:t>
            </a:r>
            <a:br>
              <a:rPr lang="en-US" sz="3200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Gill Sans Ultra Bold Condensed" pitchFamily="34" charset="0"/>
                <a:cs typeface="+mn-cs"/>
              </a:rPr>
            </a:br>
            <a:r>
              <a:rPr lang="en-US" sz="3200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Gill Sans Ultra Bold Condensed" pitchFamily="34" charset="0"/>
                <a:cs typeface="+mn-cs"/>
              </a:rPr>
              <a:t>game of </a:t>
            </a:r>
            <a:br>
              <a:rPr lang="en-US" sz="3200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Gill Sans Ultra Bold Condensed" pitchFamily="34" charset="0"/>
                <a:cs typeface="+mn-cs"/>
              </a:rPr>
            </a:br>
            <a:r>
              <a:rPr lang="en-US" sz="3200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Gill Sans Ultra Bold Condensed" pitchFamily="34" charset="0"/>
                <a:cs typeface="+mn-cs"/>
              </a:rPr>
              <a:t>chicken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04800"/>
            <a:ext cx="54864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 pitchFamily="34" charset="0"/>
                <a:cs typeface="+mn-cs"/>
              </a:rPr>
              <a:t>III. Detente</a:t>
            </a:r>
          </a:p>
        </p:txBody>
      </p:sp>
      <p:pic>
        <p:nvPicPr>
          <p:cNvPr id="7171" name="Picture 2" descr="http://www.scenechange.com.au/blog/wp-content/uploads/2009/08/istock_000002179952xsmal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9" b="22572"/>
          <a:stretch>
            <a:fillRect/>
          </a:stretch>
        </p:blipFill>
        <p:spPr bwMode="auto">
          <a:xfrm>
            <a:off x="2514600" y="3765550"/>
            <a:ext cx="66294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1295400"/>
            <a:ext cx="617220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2400"/>
              </a:spcAft>
              <a:buFont typeface="+mj-lt"/>
              <a:buAutoNum type="alphaLcPeriod"/>
              <a:defRPr/>
            </a:pPr>
            <a:r>
              <a:rPr lang="en-US" sz="4400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  <a:cs typeface="+mn-cs"/>
              </a:rPr>
              <a:t>Pres. Nixon &amp; Regan</a:t>
            </a:r>
          </a:p>
          <a:p>
            <a:pPr marL="514350" indent="-514350" fontAlgn="auto">
              <a:spcBef>
                <a:spcPts val="0"/>
              </a:spcBef>
              <a:spcAft>
                <a:spcPts val="2400"/>
              </a:spcAft>
              <a:buFont typeface="+mj-lt"/>
              <a:buAutoNum type="alphaLcPeriod"/>
              <a:defRPr/>
            </a:pPr>
            <a:r>
              <a:rPr lang="en-US" sz="4400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  <a:cs typeface="+mn-cs"/>
              </a:rPr>
              <a:t>An easing of tensions in the 70’s &amp; 80’s</a:t>
            </a:r>
          </a:p>
          <a:p>
            <a:pPr marL="514350" indent="-514350" fontAlgn="auto">
              <a:spcBef>
                <a:spcPts val="0"/>
              </a:spcBef>
              <a:spcAft>
                <a:spcPts val="2400"/>
              </a:spcAft>
              <a:buFont typeface="+mj-lt"/>
              <a:buAutoNum type="alphaLcPeriod"/>
              <a:defRPr/>
            </a:pPr>
            <a:r>
              <a:rPr lang="en-US" sz="4400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  <a:cs typeface="+mn-cs"/>
              </a:rPr>
              <a:t>More talks &amp; treaties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54864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 pitchFamily="34" charset="0"/>
                <a:cs typeface="+mn-cs"/>
              </a:rPr>
              <a:t>IV. Glasnost</a:t>
            </a:r>
          </a:p>
        </p:txBody>
      </p:sp>
      <p:pic>
        <p:nvPicPr>
          <p:cNvPr id="8195" name="Picture 2" descr="http://cache.jalopnik.com/assets/images/12/2008/08/Russian-McDonalds-Po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40"/>
          <a:stretch>
            <a:fillRect/>
          </a:stretch>
        </p:blipFill>
        <p:spPr bwMode="auto">
          <a:xfrm>
            <a:off x="1676400" y="3089275"/>
            <a:ext cx="7467600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143000"/>
            <a:ext cx="6172200" cy="4093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2400"/>
              </a:spcAft>
              <a:buFont typeface="+mj-lt"/>
              <a:buAutoNum type="alphaLcPeriod"/>
              <a:defRPr/>
            </a:pPr>
            <a:r>
              <a:rPr lang="en-US" sz="44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  <a:cs typeface="+mn-cs"/>
              </a:rPr>
              <a:t>Russian reforms</a:t>
            </a:r>
          </a:p>
          <a:p>
            <a:pPr marL="514350" indent="-514350" fontAlgn="auto">
              <a:spcBef>
                <a:spcPts val="0"/>
              </a:spcBef>
              <a:spcAft>
                <a:spcPts val="2400"/>
              </a:spcAft>
              <a:buFont typeface="+mj-lt"/>
              <a:buAutoNum type="alphaLcPeriod"/>
              <a:defRPr/>
            </a:pPr>
            <a:r>
              <a:rPr lang="en-US" sz="44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  <a:cs typeface="+mn-cs"/>
              </a:rPr>
              <a:t>Some private companies (Perestroika)</a:t>
            </a:r>
          </a:p>
          <a:p>
            <a:pPr marL="514350" indent="-514350" fontAlgn="auto">
              <a:spcBef>
                <a:spcPts val="0"/>
              </a:spcBef>
              <a:spcAft>
                <a:spcPts val="2400"/>
              </a:spcAft>
              <a:buFont typeface="+mj-lt"/>
              <a:buAutoNum type="alphaLcPeriod"/>
              <a:defRPr/>
            </a:pPr>
            <a:r>
              <a:rPr lang="en-US" sz="44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  <a:cs typeface="+mn-cs"/>
              </a:rPr>
              <a:t>More </a:t>
            </a:r>
            <a:br>
              <a:rPr lang="en-US" sz="44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  <a:cs typeface="+mn-cs"/>
              </a:rPr>
            </a:br>
            <a:r>
              <a:rPr lang="en-US" sz="44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  <a:cs typeface="+mn-cs"/>
              </a:rPr>
              <a:t>openness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54864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 pitchFamily="34" charset="0"/>
                <a:cs typeface="+mn-cs"/>
              </a:rPr>
              <a:t>V. Revolution</a:t>
            </a:r>
          </a:p>
        </p:txBody>
      </p:sp>
      <p:pic>
        <p:nvPicPr>
          <p:cNvPr id="9219" name="Picture 2" descr="http://4.bp.blogspot.com/-_3LmKD0cs20/Trtr67FXt1I/AAAAAAAACFk/dV0JaO_p1VE/s1600/BERLIN-WALL-pan_641537a-29jw5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7"/>
          <a:stretch>
            <a:fillRect/>
          </a:stretch>
        </p:blipFill>
        <p:spPr bwMode="auto">
          <a:xfrm>
            <a:off x="1676400" y="3733800"/>
            <a:ext cx="55721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066800"/>
            <a:ext cx="7924800" cy="27392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2400"/>
              </a:spcAft>
              <a:buFont typeface="+mj-lt"/>
              <a:buAutoNum type="alphaLcPeriod"/>
              <a:defRPr/>
            </a:pPr>
            <a:r>
              <a:rPr lang="en-US" sz="44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  <a:cs typeface="+mn-cs"/>
              </a:rPr>
              <a:t>Russian economy collapses</a:t>
            </a:r>
          </a:p>
          <a:p>
            <a:pPr marL="514350" indent="-514350" fontAlgn="auto">
              <a:spcBef>
                <a:spcPts val="0"/>
              </a:spcBef>
              <a:spcAft>
                <a:spcPts val="2400"/>
              </a:spcAft>
              <a:buFont typeface="+mj-lt"/>
              <a:buAutoNum type="alphaLcPeriod"/>
              <a:defRPr/>
            </a:pPr>
            <a:r>
              <a:rPr lang="en-US" sz="44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  <a:cs typeface="+mn-cs"/>
              </a:rPr>
              <a:t>Satellite states break away</a:t>
            </a:r>
          </a:p>
          <a:p>
            <a:pPr marL="514350" indent="-514350" fontAlgn="auto">
              <a:spcBef>
                <a:spcPts val="0"/>
              </a:spcBef>
              <a:spcAft>
                <a:spcPts val="2400"/>
              </a:spcAft>
              <a:buFont typeface="+mj-lt"/>
              <a:buAutoNum type="alphaLcPeriod"/>
              <a:defRPr/>
            </a:pPr>
            <a:r>
              <a:rPr lang="en-US" sz="44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  <a:cs typeface="+mn-cs"/>
              </a:rPr>
              <a:t>Berlin Wall torn down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oldenburger.us/gary/docs/TheColdWar_files/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20788"/>
            <a:ext cx="3810000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http://www.oldenburger.us/gary/docs/TheColdWar_files/image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4192588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52400"/>
            <a:ext cx="85344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 pitchFamily="34" charset="0"/>
                <a:cs typeface="+mn-cs"/>
              </a:rPr>
              <a:t>How we saw each other:</a:t>
            </a:r>
            <a:endParaRPr lang="en-US" sz="6600" dirty="0">
              <a:solidFill>
                <a:schemeClr val="tx2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154</Words>
  <Application>Microsoft Office PowerPoint</Application>
  <PresentationFormat>On-screen Show (4:3)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Impact</vt:lpstr>
      <vt:lpstr>Bernard MT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Fairfax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Shad Greaves</cp:lastModifiedBy>
  <cp:revision>10</cp:revision>
  <dcterms:created xsi:type="dcterms:W3CDTF">2012-03-20T11:34:06Z</dcterms:created>
  <dcterms:modified xsi:type="dcterms:W3CDTF">2018-04-10T18:29:28Z</dcterms:modified>
</cp:coreProperties>
</file>